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5" r:id="rId1"/>
  </p:sldMasterIdLst>
  <p:notesMasterIdLst>
    <p:notesMasterId r:id="rId28"/>
  </p:notesMasterIdLst>
  <p:handoutMasterIdLst>
    <p:handoutMasterId r:id="rId29"/>
  </p:handoutMasterIdLst>
  <p:sldIdLst>
    <p:sldId id="273" r:id="rId2"/>
    <p:sldId id="525" r:id="rId3"/>
    <p:sldId id="526" r:id="rId4"/>
    <p:sldId id="528" r:id="rId5"/>
    <p:sldId id="529" r:id="rId6"/>
    <p:sldId id="530" r:id="rId7"/>
    <p:sldId id="531" r:id="rId8"/>
    <p:sldId id="527" r:id="rId9"/>
    <p:sldId id="484" r:id="rId10"/>
    <p:sldId id="521" r:id="rId11"/>
    <p:sldId id="508" r:id="rId12"/>
    <p:sldId id="509" r:id="rId13"/>
    <p:sldId id="507" r:id="rId14"/>
    <p:sldId id="519" r:id="rId15"/>
    <p:sldId id="522" r:id="rId16"/>
    <p:sldId id="510" r:id="rId17"/>
    <p:sldId id="523" r:id="rId18"/>
    <p:sldId id="511" r:id="rId19"/>
    <p:sldId id="532" r:id="rId20"/>
    <p:sldId id="524" r:id="rId21"/>
    <p:sldId id="504" r:id="rId22"/>
    <p:sldId id="506" r:id="rId23"/>
    <p:sldId id="515" r:id="rId24"/>
    <p:sldId id="517" r:id="rId25"/>
    <p:sldId id="512" r:id="rId26"/>
    <p:sldId id="514" r:id="rId27"/>
  </p:sldIdLst>
  <p:sldSz cx="9144000" cy="6858000" type="screen4x3"/>
  <p:notesSz cx="6858000" cy="9947275"/>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ga Brosio" initials="MB" lastIdx="2" clrIdx="0"/>
  <p:cmAuthor id="1" name="marianelas" initials="ms" lastIdx="8" clrIdx="1"/>
  <p:cmAuthor id="2" name="diego" initials="d" lastIdx="5" clrIdx="2"/>
  <p:cmAuthor id="3" name="Leandro Mora Alfonsin" initials="LMA" lastIdx="2" clrIdx="3"/>
  <p:cmAuthor id="4" name="Diego Coatz" initials="DC" lastIdx="5" clrIdx="4"/>
  <p:cmAuthor id="5" name="Magalí Brosio" initials="MB" lastIdx="13" clrIdx="5">
    <p:extLst>
      <p:ext uri="{19B8F6BF-5375-455C-9EA6-DF929625EA0E}">
        <p15:presenceInfo xmlns:p15="http://schemas.microsoft.com/office/powerpoint/2012/main" userId="Magalí Bros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55F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19" autoAdjust="0"/>
    <p:restoredTop sz="95714" autoAdjust="0"/>
  </p:normalViewPr>
  <p:slideViewPr>
    <p:cSldViewPr>
      <p:cViewPr varScale="1">
        <p:scale>
          <a:sx n="70" d="100"/>
          <a:sy n="70" d="100"/>
        </p:scale>
        <p:origin x="12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17.png"/><Relationship Id="rId5" Type="http://schemas.openxmlformats.org/officeDocument/2006/relationships/image" Target="../media/image20.jpg"/><Relationship Id="rId4" Type="http://schemas.openxmlformats.org/officeDocument/2006/relationships/image" Target="../media/image31.gif"/></Relationships>
</file>

<file path=ppt/diagrams/_rels/drawing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17.png"/><Relationship Id="rId5" Type="http://schemas.openxmlformats.org/officeDocument/2006/relationships/image" Target="../media/image20.jpg"/><Relationship Id="rId4" Type="http://schemas.openxmlformats.org/officeDocument/2006/relationships/image" Target="../media/image31.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4178F4-F3A5-4A78-9F5A-9B1EDB90295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AR"/>
        </a:p>
      </dgm:t>
    </dgm:pt>
    <dgm:pt modelId="{59F5B415-9EA3-4D8B-90E4-23055B26B3C4}" type="pres">
      <dgm:prSet presAssocID="{9E4178F4-F3A5-4A78-9F5A-9B1EDB90295D}" presName="linear" presStyleCnt="0">
        <dgm:presLayoutVars>
          <dgm:animLvl val="lvl"/>
          <dgm:resizeHandles val="exact"/>
        </dgm:presLayoutVars>
      </dgm:prSet>
      <dgm:spPr/>
      <dgm:t>
        <a:bodyPr/>
        <a:lstStyle/>
        <a:p>
          <a:endParaRPr lang="es-AR"/>
        </a:p>
      </dgm:t>
    </dgm:pt>
  </dgm:ptLst>
  <dgm:cxnLst>
    <dgm:cxn modelId="{89FDD79F-EB20-4C01-8899-B7463BDB1498}" type="presOf" srcId="{9E4178F4-F3A5-4A78-9F5A-9B1EDB90295D}" destId="{59F5B415-9EA3-4D8B-90E4-23055B26B3C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78515D-C9B9-4182-BB92-7F927B7DAB1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EA482A0F-47C7-43AA-9732-1946D9D6EE95}">
      <dgm:prSet phldrT="[Texto]"/>
      <dgm:spPr/>
      <dgm:t>
        <a:bodyPr/>
        <a:lstStyle/>
        <a:p>
          <a:pPr algn="ctr"/>
          <a:r>
            <a:rPr lang="en-GB" b="1" dirty="0" err="1">
              <a:latin typeface="+mn-lt"/>
            </a:rPr>
            <a:t>Esencialmente</a:t>
          </a:r>
          <a:r>
            <a:rPr lang="en-GB" b="1" dirty="0">
              <a:latin typeface="+mn-lt"/>
            </a:rPr>
            <a:t> </a:t>
          </a:r>
          <a:r>
            <a:rPr lang="en-GB" b="1" dirty="0" err="1">
              <a:latin typeface="+mn-lt"/>
            </a:rPr>
            <a:t>proveedores</a:t>
          </a:r>
          <a:endParaRPr lang="en-GB" b="1" dirty="0">
            <a:latin typeface="+mn-lt"/>
          </a:endParaRPr>
        </a:p>
      </dgm:t>
    </dgm:pt>
    <dgm:pt modelId="{0C6E083A-308B-4F42-A2A8-65E21EA5862F}" type="parTrans" cxnId="{FB8BA81A-1A9D-4908-8D7F-407436F67A66}">
      <dgm:prSet/>
      <dgm:spPr/>
      <dgm:t>
        <a:bodyPr/>
        <a:lstStyle/>
        <a:p>
          <a:endParaRPr lang="en-GB">
            <a:latin typeface="+mn-lt"/>
          </a:endParaRPr>
        </a:p>
      </dgm:t>
    </dgm:pt>
    <dgm:pt modelId="{E998CFDC-BFEB-4CCC-8091-4DA3F655086B}" type="sibTrans" cxnId="{FB8BA81A-1A9D-4908-8D7F-407436F67A66}">
      <dgm:prSet/>
      <dgm:spPr/>
      <dgm:t>
        <a:bodyPr/>
        <a:lstStyle/>
        <a:p>
          <a:endParaRPr lang="en-GB">
            <a:latin typeface="+mn-lt"/>
          </a:endParaRPr>
        </a:p>
      </dgm:t>
    </dgm:pt>
    <dgm:pt modelId="{9A9EE75A-6D54-48A1-820E-ECFD75745F37}">
      <dgm:prSet phldrT="[Texto]"/>
      <dgm:spPr>
        <a:ln>
          <a:noFill/>
        </a:ln>
      </dgm:spPr>
      <dgm:t>
        <a:bodyPr/>
        <a:lstStyle/>
        <a:p>
          <a:pPr algn="ctr"/>
          <a:r>
            <a:rPr lang="en-GB" b="1">
              <a:latin typeface="+mn-lt"/>
            </a:rPr>
            <a:t>Integrados</a:t>
          </a:r>
        </a:p>
      </dgm:t>
    </dgm:pt>
    <dgm:pt modelId="{06EC9D65-CD83-42C2-B4F6-5EA19131DE9C}" type="parTrans" cxnId="{F4E6C01F-B226-4548-BAF3-81231AC416C5}">
      <dgm:prSet/>
      <dgm:spPr/>
      <dgm:t>
        <a:bodyPr/>
        <a:lstStyle/>
        <a:p>
          <a:endParaRPr lang="en-GB">
            <a:latin typeface="+mn-lt"/>
          </a:endParaRPr>
        </a:p>
      </dgm:t>
    </dgm:pt>
    <dgm:pt modelId="{E275200C-6D8E-4705-AD05-F27AE523DAA7}" type="sibTrans" cxnId="{F4E6C01F-B226-4548-BAF3-81231AC416C5}">
      <dgm:prSet/>
      <dgm:spPr/>
      <dgm:t>
        <a:bodyPr/>
        <a:lstStyle/>
        <a:p>
          <a:endParaRPr lang="en-GB">
            <a:latin typeface="+mn-lt"/>
          </a:endParaRPr>
        </a:p>
      </dgm:t>
    </dgm:pt>
    <dgm:pt modelId="{896E4477-1B7E-4523-A8E3-684B6FB2FA7E}">
      <dgm:prSet phldrT="[Texto]"/>
      <dgm:spPr/>
      <dgm:t>
        <a:bodyPr/>
        <a:lstStyle/>
        <a:p>
          <a:pPr algn="ctr"/>
          <a:r>
            <a:rPr lang="en-GB" b="1">
              <a:latin typeface="+mn-lt"/>
            </a:rPr>
            <a:t>Independientes</a:t>
          </a:r>
        </a:p>
      </dgm:t>
    </dgm:pt>
    <dgm:pt modelId="{609C5719-948A-423F-B04D-30022C36A71B}" type="parTrans" cxnId="{03482150-FC17-4999-8A80-27EE612EF6D7}">
      <dgm:prSet/>
      <dgm:spPr/>
      <dgm:t>
        <a:bodyPr/>
        <a:lstStyle/>
        <a:p>
          <a:endParaRPr lang="en-GB">
            <a:latin typeface="+mn-lt"/>
          </a:endParaRPr>
        </a:p>
      </dgm:t>
    </dgm:pt>
    <dgm:pt modelId="{901CB325-0EDB-43E8-9F4F-6907005376EE}" type="sibTrans" cxnId="{03482150-FC17-4999-8A80-27EE612EF6D7}">
      <dgm:prSet/>
      <dgm:spPr/>
      <dgm:t>
        <a:bodyPr/>
        <a:lstStyle/>
        <a:p>
          <a:endParaRPr lang="en-GB">
            <a:latin typeface="+mn-lt"/>
          </a:endParaRPr>
        </a:p>
      </dgm:t>
    </dgm:pt>
    <dgm:pt modelId="{7751C5E1-C571-4203-8314-516F66EDFBE9}">
      <dgm:prSet phldrT="[Texto]"/>
      <dgm:spPr/>
      <dgm:t>
        <a:bodyPr/>
        <a:lstStyle/>
        <a:p>
          <a:pPr algn="ctr"/>
          <a:r>
            <a:rPr lang="en-GB" b="1">
              <a:latin typeface="+mn-lt"/>
            </a:rPr>
            <a:t>Esencialmente</a:t>
          </a:r>
          <a:r>
            <a:rPr lang="en-GB">
              <a:latin typeface="+mn-lt"/>
            </a:rPr>
            <a:t> </a:t>
          </a:r>
          <a:r>
            <a:rPr lang="en-GB" b="1">
              <a:latin typeface="+mn-lt"/>
            </a:rPr>
            <a:t>compradores</a:t>
          </a:r>
        </a:p>
      </dgm:t>
    </dgm:pt>
    <dgm:pt modelId="{DDB830B8-2B4B-4E0C-858B-25D93B4CCA27}" type="parTrans" cxnId="{034DEC4F-169F-4769-80F4-A0A61803DE91}">
      <dgm:prSet/>
      <dgm:spPr/>
      <dgm:t>
        <a:bodyPr/>
        <a:lstStyle/>
        <a:p>
          <a:endParaRPr lang="en-GB">
            <a:latin typeface="+mn-lt"/>
          </a:endParaRPr>
        </a:p>
      </dgm:t>
    </dgm:pt>
    <dgm:pt modelId="{ACEF6B73-C3DE-4CCF-9E8C-6F55C1185CBD}" type="sibTrans" cxnId="{034DEC4F-169F-4769-80F4-A0A61803DE91}">
      <dgm:prSet/>
      <dgm:spPr/>
      <dgm:t>
        <a:bodyPr/>
        <a:lstStyle/>
        <a:p>
          <a:endParaRPr lang="en-GB">
            <a:latin typeface="+mn-lt"/>
          </a:endParaRPr>
        </a:p>
      </dgm:t>
    </dgm:pt>
    <dgm:pt modelId="{DC33391E-9A4B-42B5-80EB-59DE41022CED}">
      <dgm:prSet phldrT="[Texto]"/>
      <dgm:spPr/>
      <dgm:t>
        <a:bodyPr/>
        <a:lstStyle/>
        <a:p>
          <a:pPr algn="l"/>
          <a:r>
            <a:rPr lang="en-GB">
              <a:latin typeface="+mn-lt"/>
            </a:rPr>
            <a:t>Baja demanda de bienes y/o servicios de otros sectores</a:t>
          </a:r>
        </a:p>
      </dgm:t>
    </dgm:pt>
    <dgm:pt modelId="{ED09065E-9A38-4A27-A1C5-6B4988922EEE}" type="parTrans" cxnId="{8A7C6E0C-6743-4B8C-A3B5-57244B1860CB}">
      <dgm:prSet/>
      <dgm:spPr/>
      <dgm:t>
        <a:bodyPr/>
        <a:lstStyle/>
        <a:p>
          <a:endParaRPr lang="en-GB">
            <a:latin typeface="+mn-lt"/>
          </a:endParaRPr>
        </a:p>
      </dgm:t>
    </dgm:pt>
    <dgm:pt modelId="{497BA3E4-05B1-47DD-A518-E56243838399}" type="sibTrans" cxnId="{8A7C6E0C-6743-4B8C-A3B5-57244B1860CB}">
      <dgm:prSet/>
      <dgm:spPr/>
      <dgm:t>
        <a:bodyPr/>
        <a:lstStyle/>
        <a:p>
          <a:endParaRPr lang="en-GB">
            <a:latin typeface="+mn-lt"/>
          </a:endParaRPr>
        </a:p>
      </dgm:t>
    </dgm:pt>
    <dgm:pt modelId="{DB57062D-8AF9-455E-AD68-44ED6A6A4B40}">
      <dgm:prSet phldrT="[Texto]"/>
      <dgm:spPr>
        <a:ln>
          <a:noFill/>
        </a:ln>
      </dgm:spPr>
      <dgm:t>
        <a:bodyPr/>
        <a:lstStyle/>
        <a:p>
          <a:pPr algn="l"/>
          <a:r>
            <a:rPr lang="en-GB" dirty="0" err="1">
              <a:latin typeface="+mn-lt"/>
            </a:rPr>
            <a:t>Elevada</a:t>
          </a:r>
          <a:r>
            <a:rPr lang="en-GB" dirty="0">
              <a:latin typeface="+mn-lt"/>
            </a:rPr>
            <a:t> </a:t>
          </a:r>
          <a:r>
            <a:rPr lang="en-GB" dirty="0" err="1">
              <a:latin typeface="+mn-lt"/>
            </a:rPr>
            <a:t>demanda</a:t>
          </a:r>
          <a:r>
            <a:rPr lang="en-GB" dirty="0">
              <a:latin typeface="+mn-lt"/>
            </a:rPr>
            <a:t> de </a:t>
          </a:r>
          <a:r>
            <a:rPr lang="en-GB" dirty="0" err="1">
              <a:latin typeface="+mn-lt"/>
            </a:rPr>
            <a:t>bienes</a:t>
          </a:r>
          <a:r>
            <a:rPr lang="en-GB" dirty="0">
              <a:latin typeface="+mn-lt"/>
            </a:rPr>
            <a:t> y/o </a:t>
          </a:r>
          <a:r>
            <a:rPr lang="en-GB" dirty="0" err="1">
              <a:latin typeface="+mn-lt"/>
            </a:rPr>
            <a:t>servicios</a:t>
          </a:r>
          <a:r>
            <a:rPr lang="en-GB" dirty="0">
              <a:latin typeface="+mn-lt"/>
            </a:rPr>
            <a:t> de </a:t>
          </a:r>
          <a:r>
            <a:rPr lang="en-GB" dirty="0" err="1">
              <a:latin typeface="+mn-lt"/>
            </a:rPr>
            <a:t>otros</a:t>
          </a:r>
          <a:r>
            <a:rPr lang="en-GB" dirty="0">
              <a:latin typeface="+mn-lt"/>
            </a:rPr>
            <a:t> </a:t>
          </a:r>
          <a:r>
            <a:rPr lang="en-GB" dirty="0" err="1">
              <a:latin typeface="+mn-lt"/>
            </a:rPr>
            <a:t>sectores</a:t>
          </a:r>
          <a:endParaRPr lang="en-GB" dirty="0">
            <a:latin typeface="+mn-lt"/>
          </a:endParaRPr>
        </a:p>
      </dgm:t>
    </dgm:pt>
    <dgm:pt modelId="{A48307A3-3512-40CE-AC0F-8D7294518994}" type="parTrans" cxnId="{4D57F170-ACB2-4679-A7D1-A8C0D7762C2F}">
      <dgm:prSet/>
      <dgm:spPr/>
      <dgm:t>
        <a:bodyPr/>
        <a:lstStyle/>
        <a:p>
          <a:endParaRPr lang="en-GB">
            <a:latin typeface="+mn-lt"/>
          </a:endParaRPr>
        </a:p>
      </dgm:t>
    </dgm:pt>
    <dgm:pt modelId="{36D41E51-D763-404F-BBDC-50D64004EBF6}" type="sibTrans" cxnId="{4D57F170-ACB2-4679-A7D1-A8C0D7762C2F}">
      <dgm:prSet/>
      <dgm:spPr/>
      <dgm:t>
        <a:bodyPr/>
        <a:lstStyle/>
        <a:p>
          <a:endParaRPr lang="en-GB">
            <a:latin typeface="+mn-lt"/>
          </a:endParaRPr>
        </a:p>
      </dgm:t>
    </dgm:pt>
    <dgm:pt modelId="{DC7FCA47-8491-45DD-AE13-9DB27B4F9D9D}">
      <dgm:prSet phldrT="[Texto]"/>
      <dgm:spPr>
        <a:ln>
          <a:noFill/>
        </a:ln>
      </dgm:spPr>
      <dgm:t>
        <a:bodyPr/>
        <a:lstStyle/>
        <a:p>
          <a:pPr algn="l"/>
          <a:r>
            <a:rPr lang="en-GB">
              <a:latin typeface="+mn-lt"/>
            </a:rPr>
            <a:t>Elevada provisión a otros sectores</a:t>
          </a:r>
        </a:p>
      </dgm:t>
    </dgm:pt>
    <dgm:pt modelId="{8DCBA0E4-24D7-4F33-8685-EF89841CE662}" type="parTrans" cxnId="{12DE67BD-2045-42E7-B759-02C9FED4B0FA}">
      <dgm:prSet/>
      <dgm:spPr/>
      <dgm:t>
        <a:bodyPr/>
        <a:lstStyle/>
        <a:p>
          <a:endParaRPr lang="en-GB">
            <a:latin typeface="+mn-lt"/>
          </a:endParaRPr>
        </a:p>
      </dgm:t>
    </dgm:pt>
    <dgm:pt modelId="{414BB6FB-059A-4270-923D-E7F81FA88A71}" type="sibTrans" cxnId="{12DE67BD-2045-42E7-B759-02C9FED4B0FA}">
      <dgm:prSet/>
      <dgm:spPr/>
      <dgm:t>
        <a:bodyPr/>
        <a:lstStyle/>
        <a:p>
          <a:endParaRPr lang="en-GB">
            <a:latin typeface="+mn-lt"/>
          </a:endParaRPr>
        </a:p>
      </dgm:t>
    </dgm:pt>
    <dgm:pt modelId="{C9D680E6-88A1-4807-BC2F-FD58AA10C86A}">
      <dgm:prSet phldrT="[Texto]"/>
      <dgm:spPr/>
      <dgm:t>
        <a:bodyPr/>
        <a:lstStyle/>
        <a:p>
          <a:pPr algn="l"/>
          <a:r>
            <a:rPr lang="en-GB">
              <a:latin typeface="+mn-lt"/>
            </a:rPr>
            <a:t>Elevada provisión a otros sectores</a:t>
          </a:r>
        </a:p>
      </dgm:t>
    </dgm:pt>
    <dgm:pt modelId="{1D817355-8032-480E-94F9-79AE3B0EC80A}" type="parTrans" cxnId="{DED9DC8C-25E4-4465-9E5E-78CE2E971197}">
      <dgm:prSet/>
      <dgm:spPr/>
      <dgm:t>
        <a:bodyPr/>
        <a:lstStyle/>
        <a:p>
          <a:endParaRPr lang="en-GB">
            <a:latin typeface="+mn-lt"/>
          </a:endParaRPr>
        </a:p>
      </dgm:t>
    </dgm:pt>
    <dgm:pt modelId="{D32CE118-8E07-4981-AD62-FBC7BB06F3D4}" type="sibTrans" cxnId="{DED9DC8C-25E4-4465-9E5E-78CE2E971197}">
      <dgm:prSet/>
      <dgm:spPr/>
      <dgm:t>
        <a:bodyPr/>
        <a:lstStyle/>
        <a:p>
          <a:endParaRPr lang="en-GB">
            <a:latin typeface="+mn-lt"/>
          </a:endParaRPr>
        </a:p>
      </dgm:t>
    </dgm:pt>
    <dgm:pt modelId="{505BBC0E-CBEA-46CF-AED6-BCA89ABA1F57}">
      <dgm:prSet phldrT="[Texto]"/>
      <dgm:spPr/>
      <dgm:t>
        <a:bodyPr/>
        <a:lstStyle/>
        <a:p>
          <a:pPr algn="l"/>
          <a:r>
            <a:rPr lang="en-GB" dirty="0">
              <a:latin typeface="+mn-lt"/>
            </a:rPr>
            <a:t>Baja </a:t>
          </a:r>
          <a:r>
            <a:rPr lang="en-GB" dirty="0" err="1">
              <a:latin typeface="+mn-lt"/>
            </a:rPr>
            <a:t>demanda</a:t>
          </a:r>
          <a:r>
            <a:rPr lang="en-GB" dirty="0">
              <a:latin typeface="+mn-lt"/>
            </a:rPr>
            <a:t> de </a:t>
          </a:r>
          <a:r>
            <a:rPr lang="en-GB" dirty="0" err="1">
              <a:latin typeface="+mn-lt"/>
            </a:rPr>
            <a:t>bienes</a:t>
          </a:r>
          <a:r>
            <a:rPr lang="en-GB" dirty="0">
              <a:latin typeface="+mn-lt"/>
            </a:rPr>
            <a:t> y/o </a:t>
          </a:r>
          <a:r>
            <a:rPr lang="en-GB" dirty="0" err="1">
              <a:latin typeface="+mn-lt"/>
            </a:rPr>
            <a:t>servicios</a:t>
          </a:r>
          <a:r>
            <a:rPr lang="en-GB" dirty="0">
              <a:latin typeface="+mn-lt"/>
            </a:rPr>
            <a:t> de </a:t>
          </a:r>
          <a:r>
            <a:rPr lang="en-GB" dirty="0" err="1">
              <a:latin typeface="+mn-lt"/>
            </a:rPr>
            <a:t>otros</a:t>
          </a:r>
          <a:r>
            <a:rPr lang="en-GB" dirty="0">
              <a:latin typeface="+mn-lt"/>
            </a:rPr>
            <a:t> </a:t>
          </a:r>
          <a:r>
            <a:rPr lang="en-GB" dirty="0" err="1">
              <a:latin typeface="+mn-lt"/>
            </a:rPr>
            <a:t>sectores</a:t>
          </a:r>
          <a:endParaRPr lang="en-GB" dirty="0">
            <a:latin typeface="+mn-lt"/>
          </a:endParaRPr>
        </a:p>
      </dgm:t>
    </dgm:pt>
    <dgm:pt modelId="{5A8D58E1-11AB-47E6-B72F-889386C38D01}" type="parTrans" cxnId="{CCDCFE3B-EB6D-48B1-A394-26E97D746E46}">
      <dgm:prSet/>
      <dgm:spPr/>
      <dgm:t>
        <a:bodyPr/>
        <a:lstStyle/>
        <a:p>
          <a:endParaRPr lang="en-GB">
            <a:latin typeface="+mn-lt"/>
          </a:endParaRPr>
        </a:p>
      </dgm:t>
    </dgm:pt>
    <dgm:pt modelId="{415D1BB8-B1A5-423A-B514-64A165B12E9D}" type="sibTrans" cxnId="{CCDCFE3B-EB6D-48B1-A394-26E97D746E46}">
      <dgm:prSet/>
      <dgm:spPr/>
      <dgm:t>
        <a:bodyPr/>
        <a:lstStyle/>
        <a:p>
          <a:endParaRPr lang="en-GB">
            <a:latin typeface="+mn-lt"/>
          </a:endParaRPr>
        </a:p>
      </dgm:t>
    </dgm:pt>
    <dgm:pt modelId="{605EE0EB-0ECE-4860-BBE1-B2CFC8008318}">
      <dgm:prSet phldrT="[Texto]"/>
      <dgm:spPr/>
      <dgm:t>
        <a:bodyPr/>
        <a:lstStyle/>
        <a:p>
          <a:pPr algn="l"/>
          <a:r>
            <a:rPr lang="en-GB">
              <a:latin typeface="+mn-lt"/>
            </a:rPr>
            <a:t>Baja provisión a otros sectores</a:t>
          </a:r>
        </a:p>
      </dgm:t>
    </dgm:pt>
    <dgm:pt modelId="{EB9697EA-178C-4A25-A4E6-A43C9F42785F}" type="parTrans" cxnId="{35605C78-FB55-4871-ADB2-9A86F8A7834A}">
      <dgm:prSet/>
      <dgm:spPr/>
      <dgm:t>
        <a:bodyPr/>
        <a:lstStyle/>
        <a:p>
          <a:endParaRPr lang="en-GB">
            <a:latin typeface="+mn-lt"/>
          </a:endParaRPr>
        </a:p>
      </dgm:t>
    </dgm:pt>
    <dgm:pt modelId="{4D9F4C32-7A33-417F-81BE-4AC388ABA127}" type="sibTrans" cxnId="{35605C78-FB55-4871-ADB2-9A86F8A7834A}">
      <dgm:prSet/>
      <dgm:spPr/>
      <dgm:t>
        <a:bodyPr/>
        <a:lstStyle/>
        <a:p>
          <a:endParaRPr lang="en-GB">
            <a:latin typeface="+mn-lt"/>
          </a:endParaRPr>
        </a:p>
      </dgm:t>
    </dgm:pt>
    <dgm:pt modelId="{5385C8B0-A011-4B89-A599-CDD3F8435C55}">
      <dgm:prSet phldrT="[Texto]"/>
      <dgm:spPr/>
      <dgm:t>
        <a:bodyPr/>
        <a:lstStyle/>
        <a:p>
          <a:pPr algn="l"/>
          <a:r>
            <a:rPr lang="en-GB">
              <a:latin typeface="+mn-lt"/>
            </a:rPr>
            <a:t>Elevada demanda de bienes y/o servicios de otros sectores</a:t>
          </a:r>
        </a:p>
      </dgm:t>
    </dgm:pt>
    <dgm:pt modelId="{1D0789CA-A6B7-4136-A5A3-327C0CA49CBE}" type="parTrans" cxnId="{91A20E33-FBC7-4801-8C10-AE92F6107025}">
      <dgm:prSet/>
      <dgm:spPr/>
      <dgm:t>
        <a:bodyPr/>
        <a:lstStyle/>
        <a:p>
          <a:endParaRPr lang="en-GB">
            <a:latin typeface="+mn-lt"/>
          </a:endParaRPr>
        </a:p>
      </dgm:t>
    </dgm:pt>
    <dgm:pt modelId="{A4F4F5F8-608C-4547-98F8-A471C414D8DD}" type="sibTrans" cxnId="{91A20E33-FBC7-4801-8C10-AE92F6107025}">
      <dgm:prSet/>
      <dgm:spPr/>
      <dgm:t>
        <a:bodyPr/>
        <a:lstStyle/>
        <a:p>
          <a:endParaRPr lang="en-GB">
            <a:latin typeface="+mn-lt"/>
          </a:endParaRPr>
        </a:p>
      </dgm:t>
    </dgm:pt>
    <dgm:pt modelId="{45D09B92-048A-4563-B89E-1C8E0307EF28}">
      <dgm:prSet phldrT="[Texto]"/>
      <dgm:spPr/>
      <dgm:t>
        <a:bodyPr/>
        <a:lstStyle/>
        <a:p>
          <a:pPr algn="l"/>
          <a:r>
            <a:rPr lang="en-GB">
              <a:latin typeface="+mn-lt"/>
            </a:rPr>
            <a:t>Baja provisión a otros sectores</a:t>
          </a:r>
        </a:p>
      </dgm:t>
    </dgm:pt>
    <dgm:pt modelId="{7772C0D4-7931-4C7E-8FB5-65E3950FCA6B}" type="parTrans" cxnId="{B86C0EF5-C82B-4CE4-98AF-227E4AEE529E}">
      <dgm:prSet/>
      <dgm:spPr/>
      <dgm:t>
        <a:bodyPr/>
        <a:lstStyle/>
        <a:p>
          <a:endParaRPr lang="en-GB">
            <a:latin typeface="+mn-lt"/>
          </a:endParaRPr>
        </a:p>
      </dgm:t>
    </dgm:pt>
    <dgm:pt modelId="{0B23DA2B-8ABF-4F53-86BD-8175D3364CAC}" type="sibTrans" cxnId="{B86C0EF5-C82B-4CE4-98AF-227E4AEE529E}">
      <dgm:prSet/>
      <dgm:spPr/>
      <dgm:t>
        <a:bodyPr/>
        <a:lstStyle/>
        <a:p>
          <a:endParaRPr lang="en-GB">
            <a:latin typeface="+mn-lt"/>
          </a:endParaRPr>
        </a:p>
      </dgm:t>
    </dgm:pt>
    <dgm:pt modelId="{5440E35F-05F3-41D1-8E3C-E6EDDB6867A9}" type="pres">
      <dgm:prSet presAssocID="{A978515D-C9B9-4182-BB92-7F927B7DAB10}" presName="matrix" presStyleCnt="0">
        <dgm:presLayoutVars>
          <dgm:chMax val="1"/>
          <dgm:dir/>
          <dgm:resizeHandles val="exact"/>
        </dgm:presLayoutVars>
      </dgm:prSet>
      <dgm:spPr/>
      <dgm:t>
        <a:bodyPr/>
        <a:lstStyle/>
        <a:p>
          <a:endParaRPr lang="es-ES"/>
        </a:p>
      </dgm:t>
    </dgm:pt>
    <dgm:pt modelId="{4901CA16-9414-49E7-AF44-98A4F5FD5FD5}" type="pres">
      <dgm:prSet presAssocID="{A978515D-C9B9-4182-BB92-7F927B7DAB10}" presName="axisShape" presStyleLbl="bgShp" presStyleIdx="0" presStyleCnt="1" custScaleX="113747"/>
      <dgm:spPr/>
    </dgm:pt>
    <dgm:pt modelId="{4EEF756D-12F7-4032-83D1-58070F0B0C6F}" type="pres">
      <dgm:prSet presAssocID="{A978515D-C9B9-4182-BB92-7F927B7DAB10}" presName="rect1" presStyleLbl="node1" presStyleIdx="0" presStyleCnt="4" custScaleX="115198" custLinFactNeighborX="-4308">
        <dgm:presLayoutVars>
          <dgm:chMax val="0"/>
          <dgm:chPref val="0"/>
          <dgm:bulletEnabled val="1"/>
        </dgm:presLayoutVars>
      </dgm:prSet>
      <dgm:spPr/>
      <dgm:t>
        <a:bodyPr/>
        <a:lstStyle/>
        <a:p>
          <a:endParaRPr lang="en-GB"/>
        </a:p>
      </dgm:t>
    </dgm:pt>
    <dgm:pt modelId="{B5D4BB7D-5D88-46CA-8688-03C0EAF06C59}" type="pres">
      <dgm:prSet presAssocID="{A978515D-C9B9-4182-BB92-7F927B7DAB10}" presName="rect2" presStyleLbl="node1" presStyleIdx="1" presStyleCnt="4" custScaleX="115198" custLinFactNeighborX="5026">
        <dgm:presLayoutVars>
          <dgm:chMax val="0"/>
          <dgm:chPref val="0"/>
          <dgm:bulletEnabled val="1"/>
        </dgm:presLayoutVars>
      </dgm:prSet>
      <dgm:spPr/>
      <dgm:t>
        <a:bodyPr/>
        <a:lstStyle/>
        <a:p>
          <a:endParaRPr lang="en-GB"/>
        </a:p>
      </dgm:t>
    </dgm:pt>
    <dgm:pt modelId="{40CE322A-7DC2-4FAF-B21C-4AF99804B0D3}" type="pres">
      <dgm:prSet presAssocID="{A978515D-C9B9-4182-BB92-7F927B7DAB10}" presName="rect3" presStyleLbl="node1" presStyleIdx="2" presStyleCnt="4" custScaleX="115198" custLinFactNeighborX="-4308">
        <dgm:presLayoutVars>
          <dgm:chMax val="0"/>
          <dgm:chPref val="0"/>
          <dgm:bulletEnabled val="1"/>
        </dgm:presLayoutVars>
      </dgm:prSet>
      <dgm:spPr/>
      <dgm:t>
        <a:bodyPr/>
        <a:lstStyle/>
        <a:p>
          <a:endParaRPr lang="en-GB"/>
        </a:p>
      </dgm:t>
    </dgm:pt>
    <dgm:pt modelId="{7A946579-4219-4FE9-83AB-297E2BE76154}" type="pres">
      <dgm:prSet presAssocID="{A978515D-C9B9-4182-BB92-7F927B7DAB10}" presName="rect4" presStyleLbl="node1" presStyleIdx="3" presStyleCnt="4" custScaleX="115198" custLinFactNeighborX="5026">
        <dgm:presLayoutVars>
          <dgm:chMax val="0"/>
          <dgm:chPref val="0"/>
          <dgm:bulletEnabled val="1"/>
        </dgm:presLayoutVars>
      </dgm:prSet>
      <dgm:spPr/>
      <dgm:t>
        <a:bodyPr/>
        <a:lstStyle/>
        <a:p>
          <a:endParaRPr lang="en-GB"/>
        </a:p>
      </dgm:t>
    </dgm:pt>
  </dgm:ptLst>
  <dgm:cxnLst>
    <dgm:cxn modelId="{4CF8C5E1-E991-4129-B76B-F1BC01064B11}" type="presOf" srcId="{5385C8B0-A011-4B89-A599-CDD3F8435C55}" destId="{7A946579-4219-4FE9-83AB-297E2BE76154}" srcOrd="0" destOrd="1" presId="urn:microsoft.com/office/officeart/2005/8/layout/matrix2"/>
    <dgm:cxn modelId="{84615871-A371-412D-835D-6278971A92A7}" type="presOf" srcId="{896E4477-1B7E-4523-A8E3-684B6FB2FA7E}" destId="{40CE322A-7DC2-4FAF-B21C-4AF99804B0D3}" srcOrd="0" destOrd="0" presId="urn:microsoft.com/office/officeart/2005/8/layout/matrix2"/>
    <dgm:cxn modelId="{7D7AD753-772A-426C-818B-CB5E609B88B4}" type="presOf" srcId="{DC33391E-9A4B-42B5-80EB-59DE41022CED}" destId="{4EEF756D-12F7-4032-83D1-58070F0B0C6F}" srcOrd="0" destOrd="1" presId="urn:microsoft.com/office/officeart/2005/8/layout/matrix2"/>
    <dgm:cxn modelId="{FB8BA81A-1A9D-4908-8D7F-407436F67A66}" srcId="{A978515D-C9B9-4182-BB92-7F927B7DAB10}" destId="{EA482A0F-47C7-43AA-9732-1946D9D6EE95}" srcOrd="0" destOrd="0" parTransId="{0C6E083A-308B-4F42-A2A8-65E21EA5862F}" sibTransId="{E998CFDC-BFEB-4CCC-8091-4DA3F655086B}"/>
    <dgm:cxn modelId="{8A7C6E0C-6743-4B8C-A3B5-57244B1860CB}" srcId="{EA482A0F-47C7-43AA-9732-1946D9D6EE95}" destId="{DC33391E-9A4B-42B5-80EB-59DE41022CED}" srcOrd="0" destOrd="0" parTransId="{ED09065E-9A38-4A27-A1C5-6B4988922EEE}" sibTransId="{497BA3E4-05B1-47DD-A518-E56243838399}"/>
    <dgm:cxn modelId="{CCDCFE3B-EB6D-48B1-A394-26E97D746E46}" srcId="{896E4477-1B7E-4523-A8E3-684B6FB2FA7E}" destId="{505BBC0E-CBEA-46CF-AED6-BCA89ABA1F57}" srcOrd="0" destOrd="0" parTransId="{5A8D58E1-11AB-47E6-B72F-889386C38D01}" sibTransId="{415D1BB8-B1A5-423A-B514-64A165B12E9D}"/>
    <dgm:cxn modelId="{4D57F170-ACB2-4679-A7D1-A8C0D7762C2F}" srcId="{9A9EE75A-6D54-48A1-820E-ECFD75745F37}" destId="{DB57062D-8AF9-455E-AD68-44ED6A6A4B40}" srcOrd="0" destOrd="0" parTransId="{A48307A3-3512-40CE-AC0F-8D7294518994}" sibTransId="{36D41E51-D763-404F-BBDC-50D64004EBF6}"/>
    <dgm:cxn modelId="{F78DBA1D-B7EA-412C-926D-1241682FB61B}" type="presOf" srcId="{605EE0EB-0ECE-4860-BBE1-B2CFC8008318}" destId="{40CE322A-7DC2-4FAF-B21C-4AF99804B0D3}" srcOrd="0" destOrd="2" presId="urn:microsoft.com/office/officeart/2005/8/layout/matrix2"/>
    <dgm:cxn modelId="{03482150-FC17-4999-8A80-27EE612EF6D7}" srcId="{A978515D-C9B9-4182-BB92-7F927B7DAB10}" destId="{896E4477-1B7E-4523-A8E3-684B6FB2FA7E}" srcOrd="2" destOrd="0" parTransId="{609C5719-948A-423F-B04D-30022C36A71B}" sibTransId="{901CB325-0EDB-43E8-9F4F-6907005376EE}"/>
    <dgm:cxn modelId="{034DEC4F-169F-4769-80F4-A0A61803DE91}" srcId="{A978515D-C9B9-4182-BB92-7F927B7DAB10}" destId="{7751C5E1-C571-4203-8314-516F66EDFBE9}" srcOrd="3" destOrd="0" parTransId="{DDB830B8-2B4B-4E0C-858B-25D93B4CCA27}" sibTransId="{ACEF6B73-C3DE-4CCF-9E8C-6F55C1185CBD}"/>
    <dgm:cxn modelId="{42E580BE-2B86-4B3D-ADB6-9A26D0946928}" type="presOf" srcId="{EA482A0F-47C7-43AA-9732-1946D9D6EE95}" destId="{4EEF756D-12F7-4032-83D1-58070F0B0C6F}" srcOrd="0" destOrd="0" presId="urn:microsoft.com/office/officeart/2005/8/layout/matrix2"/>
    <dgm:cxn modelId="{461CA418-CDAA-4AB4-8CDE-47116DEC7968}" type="presOf" srcId="{7751C5E1-C571-4203-8314-516F66EDFBE9}" destId="{7A946579-4219-4FE9-83AB-297E2BE76154}" srcOrd="0" destOrd="0" presId="urn:microsoft.com/office/officeart/2005/8/layout/matrix2"/>
    <dgm:cxn modelId="{51DB7723-9D32-4B23-A15B-AFC3B75733CC}" type="presOf" srcId="{9A9EE75A-6D54-48A1-820E-ECFD75745F37}" destId="{B5D4BB7D-5D88-46CA-8688-03C0EAF06C59}" srcOrd="0" destOrd="0" presId="urn:microsoft.com/office/officeart/2005/8/layout/matrix2"/>
    <dgm:cxn modelId="{35605C78-FB55-4871-ADB2-9A86F8A7834A}" srcId="{896E4477-1B7E-4523-A8E3-684B6FB2FA7E}" destId="{605EE0EB-0ECE-4860-BBE1-B2CFC8008318}" srcOrd="1" destOrd="0" parTransId="{EB9697EA-178C-4A25-A4E6-A43C9F42785F}" sibTransId="{4D9F4C32-7A33-417F-81BE-4AC388ABA127}"/>
    <dgm:cxn modelId="{91A20E33-FBC7-4801-8C10-AE92F6107025}" srcId="{7751C5E1-C571-4203-8314-516F66EDFBE9}" destId="{5385C8B0-A011-4B89-A599-CDD3F8435C55}" srcOrd="0" destOrd="0" parTransId="{1D0789CA-A6B7-4136-A5A3-327C0CA49CBE}" sibTransId="{A4F4F5F8-608C-4547-98F8-A471C414D8DD}"/>
    <dgm:cxn modelId="{F4E6C01F-B226-4548-BAF3-81231AC416C5}" srcId="{A978515D-C9B9-4182-BB92-7F927B7DAB10}" destId="{9A9EE75A-6D54-48A1-820E-ECFD75745F37}" srcOrd="1" destOrd="0" parTransId="{06EC9D65-CD83-42C2-B4F6-5EA19131DE9C}" sibTransId="{E275200C-6D8E-4705-AD05-F27AE523DAA7}"/>
    <dgm:cxn modelId="{03F652E5-8C79-4131-8DFE-2590D667793C}" type="presOf" srcId="{C9D680E6-88A1-4807-BC2F-FD58AA10C86A}" destId="{4EEF756D-12F7-4032-83D1-58070F0B0C6F}" srcOrd="0" destOrd="2" presId="urn:microsoft.com/office/officeart/2005/8/layout/matrix2"/>
    <dgm:cxn modelId="{E84C81D4-C3EF-4DA3-AD82-5C2F61555EE1}" type="presOf" srcId="{45D09B92-048A-4563-B89E-1C8E0307EF28}" destId="{7A946579-4219-4FE9-83AB-297E2BE76154}" srcOrd="0" destOrd="2" presId="urn:microsoft.com/office/officeart/2005/8/layout/matrix2"/>
    <dgm:cxn modelId="{B86C0EF5-C82B-4CE4-98AF-227E4AEE529E}" srcId="{7751C5E1-C571-4203-8314-516F66EDFBE9}" destId="{45D09B92-048A-4563-B89E-1C8E0307EF28}" srcOrd="1" destOrd="0" parTransId="{7772C0D4-7931-4C7E-8FB5-65E3950FCA6B}" sibTransId="{0B23DA2B-8ABF-4F53-86BD-8175D3364CAC}"/>
    <dgm:cxn modelId="{5A91E750-55D9-4E00-8E33-36998F23B013}" type="presOf" srcId="{DB57062D-8AF9-455E-AD68-44ED6A6A4B40}" destId="{B5D4BB7D-5D88-46CA-8688-03C0EAF06C59}" srcOrd="0" destOrd="1" presId="urn:microsoft.com/office/officeart/2005/8/layout/matrix2"/>
    <dgm:cxn modelId="{0E2C96BC-2E5B-41B8-9E4F-4CBE325EB523}" type="presOf" srcId="{DC7FCA47-8491-45DD-AE13-9DB27B4F9D9D}" destId="{B5D4BB7D-5D88-46CA-8688-03C0EAF06C59}" srcOrd="0" destOrd="2" presId="urn:microsoft.com/office/officeart/2005/8/layout/matrix2"/>
    <dgm:cxn modelId="{DED9DC8C-25E4-4465-9E5E-78CE2E971197}" srcId="{EA482A0F-47C7-43AA-9732-1946D9D6EE95}" destId="{C9D680E6-88A1-4807-BC2F-FD58AA10C86A}" srcOrd="1" destOrd="0" parTransId="{1D817355-8032-480E-94F9-79AE3B0EC80A}" sibTransId="{D32CE118-8E07-4981-AD62-FBC7BB06F3D4}"/>
    <dgm:cxn modelId="{12DE67BD-2045-42E7-B759-02C9FED4B0FA}" srcId="{9A9EE75A-6D54-48A1-820E-ECFD75745F37}" destId="{DC7FCA47-8491-45DD-AE13-9DB27B4F9D9D}" srcOrd="1" destOrd="0" parTransId="{8DCBA0E4-24D7-4F33-8685-EF89841CE662}" sibTransId="{414BB6FB-059A-4270-923D-E7F81FA88A71}"/>
    <dgm:cxn modelId="{2575D19E-FB61-4D4E-82FB-0E2DCB18585F}" type="presOf" srcId="{505BBC0E-CBEA-46CF-AED6-BCA89ABA1F57}" destId="{40CE322A-7DC2-4FAF-B21C-4AF99804B0D3}" srcOrd="0" destOrd="1" presId="urn:microsoft.com/office/officeart/2005/8/layout/matrix2"/>
    <dgm:cxn modelId="{9D721267-E417-4BAC-A8F0-31DAF1C079E7}" type="presOf" srcId="{A978515D-C9B9-4182-BB92-7F927B7DAB10}" destId="{5440E35F-05F3-41D1-8E3C-E6EDDB6867A9}" srcOrd="0" destOrd="0" presId="urn:microsoft.com/office/officeart/2005/8/layout/matrix2"/>
    <dgm:cxn modelId="{B46ADC57-69E6-458E-B1A8-0ED598C5F294}" type="presParOf" srcId="{5440E35F-05F3-41D1-8E3C-E6EDDB6867A9}" destId="{4901CA16-9414-49E7-AF44-98A4F5FD5FD5}" srcOrd="0" destOrd="0" presId="urn:microsoft.com/office/officeart/2005/8/layout/matrix2"/>
    <dgm:cxn modelId="{A53E35BE-95AA-4B11-9CD3-4325B5D3E356}" type="presParOf" srcId="{5440E35F-05F3-41D1-8E3C-E6EDDB6867A9}" destId="{4EEF756D-12F7-4032-83D1-58070F0B0C6F}" srcOrd="1" destOrd="0" presId="urn:microsoft.com/office/officeart/2005/8/layout/matrix2"/>
    <dgm:cxn modelId="{32E462F4-5515-4943-98A6-B42FF0CF4FF3}" type="presParOf" srcId="{5440E35F-05F3-41D1-8E3C-E6EDDB6867A9}" destId="{B5D4BB7D-5D88-46CA-8688-03C0EAF06C59}" srcOrd="2" destOrd="0" presId="urn:microsoft.com/office/officeart/2005/8/layout/matrix2"/>
    <dgm:cxn modelId="{87CF152F-6586-4DC1-A850-8337FC575E9A}" type="presParOf" srcId="{5440E35F-05F3-41D1-8E3C-E6EDDB6867A9}" destId="{40CE322A-7DC2-4FAF-B21C-4AF99804B0D3}" srcOrd="3" destOrd="0" presId="urn:microsoft.com/office/officeart/2005/8/layout/matrix2"/>
    <dgm:cxn modelId="{F2A0BF0C-406A-49BD-8351-CDEF7071D81C}" type="presParOf" srcId="{5440E35F-05F3-41D1-8E3C-E6EDDB6867A9}" destId="{7A946579-4219-4FE9-83AB-297E2BE7615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78515D-C9B9-4182-BB92-7F927B7DAB10}"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n-GB"/>
        </a:p>
      </dgm:t>
    </dgm:pt>
    <dgm:pt modelId="{EA482A0F-47C7-43AA-9732-1946D9D6EE95}">
      <dgm:prSet phldrT="[Texto]"/>
      <dgm:spPr/>
      <dgm:t>
        <a:bodyPr/>
        <a:lstStyle/>
        <a:p>
          <a:pPr algn="ctr"/>
          <a:r>
            <a:rPr lang="en-GB" b="1" dirty="0" err="1">
              <a:latin typeface="+mn-lt"/>
            </a:rPr>
            <a:t>Esencialmente</a:t>
          </a:r>
          <a:r>
            <a:rPr lang="en-GB" b="1" dirty="0">
              <a:latin typeface="+mn-lt"/>
            </a:rPr>
            <a:t> </a:t>
          </a:r>
          <a:r>
            <a:rPr lang="en-GB" b="1" dirty="0" err="1">
              <a:latin typeface="+mn-lt"/>
            </a:rPr>
            <a:t>proveedores</a:t>
          </a:r>
          <a:endParaRPr lang="en-GB" b="1" dirty="0">
            <a:latin typeface="+mn-lt"/>
          </a:endParaRPr>
        </a:p>
      </dgm:t>
    </dgm:pt>
    <dgm:pt modelId="{0C6E083A-308B-4F42-A2A8-65E21EA5862F}" type="parTrans" cxnId="{FB8BA81A-1A9D-4908-8D7F-407436F67A66}">
      <dgm:prSet/>
      <dgm:spPr/>
      <dgm:t>
        <a:bodyPr/>
        <a:lstStyle/>
        <a:p>
          <a:endParaRPr lang="en-GB">
            <a:latin typeface="+mn-lt"/>
          </a:endParaRPr>
        </a:p>
      </dgm:t>
    </dgm:pt>
    <dgm:pt modelId="{E998CFDC-BFEB-4CCC-8091-4DA3F655086B}" type="sibTrans" cxnId="{FB8BA81A-1A9D-4908-8D7F-407436F67A66}">
      <dgm:prSet/>
      <dgm:spPr/>
      <dgm:t>
        <a:bodyPr/>
        <a:lstStyle/>
        <a:p>
          <a:endParaRPr lang="en-GB">
            <a:latin typeface="+mn-lt"/>
          </a:endParaRPr>
        </a:p>
      </dgm:t>
    </dgm:pt>
    <dgm:pt modelId="{9A9EE75A-6D54-48A1-820E-ECFD75745F37}">
      <dgm:prSet phldrT="[Texto]"/>
      <dgm:spPr>
        <a:ln>
          <a:noFill/>
        </a:ln>
      </dgm:spPr>
      <dgm:t>
        <a:bodyPr/>
        <a:lstStyle/>
        <a:p>
          <a:pPr algn="ctr"/>
          <a:r>
            <a:rPr lang="en-GB" b="1">
              <a:latin typeface="+mn-lt"/>
            </a:rPr>
            <a:t>Integrados</a:t>
          </a:r>
        </a:p>
      </dgm:t>
    </dgm:pt>
    <dgm:pt modelId="{06EC9D65-CD83-42C2-B4F6-5EA19131DE9C}" type="parTrans" cxnId="{F4E6C01F-B226-4548-BAF3-81231AC416C5}">
      <dgm:prSet/>
      <dgm:spPr/>
      <dgm:t>
        <a:bodyPr/>
        <a:lstStyle/>
        <a:p>
          <a:endParaRPr lang="en-GB">
            <a:latin typeface="+mn-lt"/>
          </a:endParaRPr>
        </a:p>
      </dgm:t>
    </dgm:pt>
    <dgm:pt modelId="{E275200C-6D8E-4705-AD05-F27AE523DAA7}" type="sibTrans" cxnId="{F4E6C01F-B226-4548-BAF3-81231AC416C5}">
      <dgm:prSet/>
      <dgm:spPr/>
      <dgm:t>
        <a:bodyPr/>
        <a:lstStyle/>
        <a:p>
          <a:endParaRPr lang="en-GB">
            <a:latin typeface="+mn-lt"/>
          </a:endParaRPr>
        </a:p>
      </dgm:t>
    </dgm:pt>
    <dgm:pt modelId="{896E4477-1B7E-4523-A8E3-684B6FB2FA7E}">
      <dgm:prSet phldrT="[Texto]"/>
      <dgm:spPr/>
      <dgm:t>
        <a:bodyPr/>
        <a:lstStyle/>
        <a:p>
          <a:pPr algn="ctr"/>
          <a:r>
            <a:rPr lang="en-GB" b="1">
              <a:latin typeface="+mn-lt"/>
            </a:rPr>
            <a:t>Independientes</a:t>
          </a:r>
        </a:p>
      </dgm:t>
    </dgm:pt>
    <dgm:pt modelId="{609C5719-948A-423F-B04D-30022C36A71B}" type="parTrans" cxnId="{03482150-FC17-4999-8A80-27EE612EF6D7}">
      <dgm:prSet/>
      <dgm:spPr/>
      <dgm:t>
        <a:bodyPr/>
        <a:lstStyle/>
        <a:p>
          <a:endParaRPr lang="en-GB">
            <a:latin typeface="+mn-lt"/>
          </a:endParaRPr>
        </a:p>
      </dgm:t>
    </dgm:pt>
    <dgm:pt modelId="{901CB325-0EDB-43E8-9F4F-6907005376EE}" type="sibTrans" cxnId="{03482150-FC17-4999-8A80-27EE612EF6D7}">
      <dgm:prSet/>
      <dgm:spPr/>
      <dgm:t>
        <a:bodyPr/>
        <a:lstStyle/>
        <a:p>
          <a:endParaRPr lang="en-GB">
            <a:latin typeface="+mn-lt"/>
          </a:endParaRPr>
        </a:p>
      </dgm:t>
    </dgm:pt>
    <dgm:pt modelId="{7751C5E1-C571-4203-8314-516F66EDFBE9}">
      <dgm:prSet phldrT="[Texto]"/>
      <dgm:spPr/>
      <dgm:t>
        <a:bodyPr/>
        <a:lstStyle/>
        <a:p>
          <a:pPr algn="ctr"/>
          <a:r>
            <a:rPr lang="en-GB" b="1">
              <a:latin typeface="+mn-lt"/>
            </a:rPr>
            <a:t>Esencialmente</a:t>
          </a:r>
          <a:r>
            <a:rPr lang="en-GB">
              <a:latin typeface="+mn-lt"/>
            </a:rPr>
            <a:t> </a:t>
          </a:r>
          <a:r>
            <a:rPr lang="en-GB" b="1">
              <a:latin typeface="+mn-lt"/>
            </a:rPr>
            <a:t>compradores</a:t>
          </a:r>
        </a:p>
      </dgm:t>
    </dgm:pt>
    <dgm:pt modelId="{DDB830B8-2B4B-4E0C-858B-25D93B4CCA27}" type="parTrans" cxnId="{034DEC4F-169F-4769-80F4-A0A61803DE91}">
      <dgm:prSet/>
      <dgm:spPr/>
      <dgm:t>
        <a:bodyPr/>
        <a:lstStyle/>
        <a:p>
          <a:endParaRPr lang="en-GB">
            <a:latin typeface="+mn-lt"/>
          </a:endParaRPr>
        </a:p>
      </dgm:t>
    </dgm:pt>
    <dgm:pt modelId="{ACEF6B73-C3DE-4CCF-9E8C-6F55C1185CBD}" type="sibTrans" cxnId="{034DEC4F-169F-4769-80F4-A0A61803DE91}">
      <dgm:prSet/>
      <dgm:spPr/>
      <dgm:t>
        <a:bodyPr/>
        <a:lstStyle/>
        <a:p>
          <a:endParaRPr lang="en-GB">
            <a:latin typeface="+mn-lt"/>
          </a:endParaRPr>
        </a:p>
      </dgm:t>
    </dgm:pt>
    <dgm:pt modelId="{DC33391E-9A4B-42B5-80EB-59DE41022CED}">
      <dgm:prSet phldrT="[Texto]"/>
      <dgm:spPr/>
      <dgm:t>
        <a:bodyPr/>
        <a:lstStyle/>
        <a:p>
          <a:pPr algn="l"/>
          <a:r>
            <a:rPr lang="en-GB">
              <a:latin typeface="+mn-lt"/>
            </a:rPr>
            <a:t>Baja demanda de bienes y/o servicios de otros sectores</a:t>
          </a:r>
        </a:p>
      </dgm:t>
    </dgm:pt>
    <dgm:pt modelId="{ED09065E-9A38-4A27-A1C5-6B4988922EEE}" type="parTrans" cxnId="{8A7C6E0C-6743-4B8C-A3B5-57244B1860CB}">
      <dgm:prSet/>
      <dgm:spPr/>
      <dgm:t>
        <a:bodyPr/>
        <a:lstStyle/>
        <a:p>
          <a:endParaRPr lang="en-GB">
            <a:latin typeface="+mn-lt"/>
          </a:endParaRPr>
        </a:p>
      </dgm:t>
    </dgm:pt>
    <dgm:pt modelId="{497BA3E4-05B1-47DD-A518-E56243838399}" type="sibTrans" cxnId="{8A7C6E0C-6743-4B8C-A3B5-57244B1860CB}">
      <dgm:prSet/>
      <dgm:spPr/>
      <dgm:t>
        <a:bodyPr/>
        <a:lstStyle/>
        <a:p>
          <a:endParaRPr lang="en-GB">
            <a:latin typeface="+mn-lt"/>
          </a:endParaRPr>
        </a:p>
      </dgm:t>
    </dgm:pt>
    <dgm:pt modelId="{DB57062D-8AF9-455E-AD68-44ED6A6A4B40}">
      <dgm:prSet phldrT="[Texto]"/>
      <dgm:spPr>
        <a:ln>
          <a:noFill/>
        </a:ln>
      </dgm:spPr>
      <dgm:t>
        <a:bodyPr/>
        <a:lstStyle/>
        <a:p>
          <a:pPr algn="l"/>
          <a:r>
            <a:rPr lang="en-GB" dirty="0" err="1">
              <a:latin typeface="+mn-lt"/>
            </a:rPr>
            <a:t>Elevada</a:t>
          </a:r>
          <a:r>
            <a:rPr lang="en-GB" dirty="0">
              <a:latin typeface="+mn-lt"/>
            </a:rPr>
            <a:t> </a:t>
          </a:r>
          <a:r>
            <a:rPr lang="en-GB" dirty="0" err="1">
              <a:latin typeface="+mn-lt"/>
            </a:rPr>
            <a:t>demanda</a:t>
          </a:r>
          <a:r>
            <a:rPr lang="en-GB" dirty="0">
              <a:latin typeface="+mn-lt"/>
            </a:rPr>
            <a:t> de </a:t>
          </a:r>
          <a:r>
            <a:rPr lang="en-GB" dirty="0" err="1">
              <a:latin typeface="+mn-lt"/>
            </a:rPr>
            <a:t>bienes</a:t>
          </a:r>
          <a:r>
            <a:rPr lang="en-GB" dirty="0">
              <a:latin typeface="+mn-lt"/>
            </a:rPr>
            <a:t> y/o </a:t>
          </a:r>
          <a:r>
            <a:rPr lang="en-GB" dirty="0" err="1">
              <a:latin typeface="+mn-lt"/>
            </a:rPr>
            <a:t>servicios</a:t>
          </a:r>
          <a:r>
            <a:rPr lang="en-GB" dirty="0">
              <a:latin typeface="+mn-lt"/>
            </a:rPr>
            <a:t> de </a:t>
          </a:r>
          <a:r>
            <a:rPr lang="en-GB" dirty="0" err="1">
              <a:latin typeface="+mn-lt"/>
            </a:rPr>
            <a:t>otros</a:t>
          </a:r>
          <a:r>
            <a:rPr lang="en-GB" dirty="0">
              <a:latin typeface="+mn-lt"/>
            </a:rPr>
            <a:t> </a:t>
          </a:r>
          <a:r>
            <a:rPr lang="en-GB" dirty="0" err="1">
              <a:latin typeface="+mn-lt"/>
            </a:rPr>
            <a:t>sectores</a:t>
          </a:r>
          <a:endParaRPr lang="en-GB" dirty="0">
            <a:latin typeface="+mn-lt"/>
          </a:endParaRPr>
        </a:p>
      </dgm:t>
    </dgm:pt>
    <dgm:pt modelId="{A48307A3-3512-40CE-AC0F-8D7294518994}" type="parTrans" cxnId="{4D57F170-ACB2-4679-A7D1-A8C0D7762C2F}">
      <dgm:prSet/>
      <dgm:spPr/>
      <dgm:t>
        <a:bodyPr/>
        <a:lstStyle/>
        <a:p>
          <a:endParaRPr lang="en-GB">
            <a:latin typeface="+mn-lt"/>
          </a:endParaRPr>
        </a:p>
      </dgm:t>
    </dgm:pt>
    <dgm:pt modelId="{36D41E51-D763-404F-BBDC-50D64004EBF6}" type="sibTrans" cxnId="{4D57F170-ACB2-4679-A7D1-A8C0D7762C2F}">
      <dgm:prSet/>
      <dgm:spPr/>
      <dgm:t>
        <a:bodyPr/>
        <a:lstStyle/>
        <a:p>
          <a:endParaRPr lang="en-GB">
            <a:latin typeface="+mn-lt"/>
          </a:endParaRPr>
        </a:p>
      </dgm:t>
    </dgm:pt>
    <dgm:pt modelId="{DC7FCA47-8491-45DD-AE13-9DB27B4F9D9D}">
      <dgm:prSet phldrT="[Texto]"/>
      <dgm:spPr>
        <a:ln>
          <a:noFill/>
        </a:ln>
      </dgm:spPr>
      <dgm:t>
        <a:bodyPr/>
        <a:lstStyle/>
        <a:p>
          <a:pPr algn="l"/>
          <a:r>
            <a:rPr lang="en-GB">
              <a:latin typeface="+mn-lt"/>
            </a:rPr>
            <a:t>Elevada provisión a otros sectores</a:t>
          </a:r>
        </a:p>
      </dgm:t>
    </dgm:pt>
    <dgm:pt modelId="{8DCBA0E4-24D7-4F33-8685-EF89841CE662}" type="parTrans" cxnId="{12DE67BD-2045-42E7-B759-02C9FED4B0FA}">
      <dgm:prSet/>
      <dgm:spPr/>
      <dgm:t>
        <a:bodyPr/>
        <a:lstStyle/>
        <a:p>
          <a:endParaRPr lang="en-GB">
            <a:latin typeface="+mn-lt"/>
          </a:endParaRPr>
        </a:p>
      </dgm:t>
    </dgm:pt>
    <dgm:pt modelId="{414BB6FB-059A-4270-923D-E7F81FA88A71}" type="sibTrans" cxnId="{12DE67BD-2045-42E7-B759-02C9FED4B0FA}">
      <dgm:prSet/>
      <dgm:spPr/>
      <dgm:t>
        <a:bodyPr/>
        <a:lstStyle/>
        <a:p>
          <a:endParaRPr lang="en-GB">
            <a:latin typeface="+mn-lt"/>
          </a:endParaRPr>
        </a:p>
      </dgm:t>
    </dgm:pt>
    <dgm:pt modelId="{C9D680E6-88A1-4807-BC2F-FD58AA10C86A}">
      <dgm:prSet phldrT="[Texto]"/>
      <dgm:spPr/>
      <dgm:t>
        <a:bodyPr/>
        <a:lstStyle/>
        <a:p>
          <a:pPr algn="l"/>
          <a:r>
            <a:rPr lang="en-GB">
              <a:latin typeface="+mn-lt"/>
            </a:rPr>
            <a:t>Elevada provisión a otros sectores</a:t>
          </a:r>
        </a:p>
      </dgm:t>
    </dgm:pt>
    <dgm:pt modelId="{1D817355-8032-480E-94F9-79AE3B0EC80A}" type="parTrans" cxnId="{DED9DC8C-25E4-4465-9E5E-78CE2E971197}">
      <dgm:prSet/>
      <dgm:spPr/>
      <dgm:t>
        <a:bodyPr/>
        <a:lstStyle/>
        <a:p>
          <a:endParaRPr lang="en-GB">
            <a:latin typeface="+mn-lt"/>
          </a:endParaRPr>
        </a:p>
      </dgm:t>
    </dgm:pt>
    <dgm:pt modelId="{D32CE118-8E07-4981-AD62-FBC7BB06F3D4}" type="sibTrans" cxnId="{DED9DC8C-25E4-4465-9E5E-78CE2E971197}">
      <dgm:prSet/>
      <dgm:spPr/>
      <dgm:t>
        <a:bodyPr/>
        <a:lstStyle/>
        <a:p>
          <a:endParaRPr lang="en-GB">
            <a:latin typeface="+mn-lt"/>
          </a:endParaRPr>
        </a:p>
      </dgm:t>
    </dgm:pt>
    <dgm:pt modelId="{505BBC0E-CBEA-46CF-AED6-BCA89ABA1F57}">
      <dgm:prSet phldrT="[Texto]"/>
      <dgm:spPr/>
      <dgm:t>
        <a:bodyPr/>
        <a:lstStyle/>
        <a:p>
          <a:pPr algn="l"/>
          <a:r>
            <a:rPr lang="en-GB">
              <a:latin typeface="+mn-lt"/>
            </a:rPr>
            <a:t>Baja demanda de bienes y/o servicios de otros sectores</a:t>
          </a:r>
        </a:p>
      </dgm:t>
    </dgm:pt>
    <dgm:pt modelId="{5A8D58E1-11AB-47E6-B72F-889386C38D01}" type="parTrans" cxnId="{CCDCFE3B-EB6D-48B1-A394-26E97D746E46}">
      <dgm:prSet/>
      <dgm:spPr/>
      <dgm:t>
        <a:bodyPr/>
        <a:lstStyle/>
        <a:p>
          <a:endParaRPr lang="en-GB">
            <a:latin typeface="+mn-lt"/>
          </a:endParaRPr>
        </a:p>
      </dgm:t>
    </dgm:pt>
    <dgm:pt modelId="{415D1BB8-B1A5-423A-B514-64A165B12E9D}" type="sibTrans" cxnId="{CCDCFE3B-EB6D-48B1-A394-26E97D746E46}">
      <dgm:prSet/>
      <dgm:spPr/>
      <dgm:t>
        <a:bodyPr/>
        <a:lstStyle/>
        <a:p>
          <a:endParaRPr lang="en-GB">
            <a:latin typeface="+mn-lt"/>
          </a:endParaRPr>
        </a:p>
      </dgm:t>
    </dgm:pt>
    <dgm:pt modelId="{605EE0EB-0ECE-4860-BBE1-B2CFC8008318}">
      <dgm:prSet phldrT="[Texto]"/>
      <dgm:spPr/>
      <dgm:t>
        <a:bodyPr/>
        <a:lstStyle/>
        <a:p>
          <a:pPr algn="l"/>
          <a:r>
            <a:rPr lang="en-GB">
              <a:latin typeface="+mn-lt"/>
            </a:rPr>
            <a:t>Baja provisión a otros sectores</a:t>
          </a:r>
        </a:p>
      </dgm:t>
    </dgm:pt>
    <dgm:pt modelId="{EB9697EA-178C-4A25-A4E6-A43C9F42785F}" type="parTrans" cxnId="{35605C78-FB55-4871-ADB2-9A86F8A7834A}">
      <dgm:prSet/>
      <dgm:spPr/>
      <dgm:t>
        <a:bodyPr/>
        <a:lstStyle/>
        <a:p>
          <a:endParaRPr lang="en-GB">
            <a:latin typeface="+mn-lt"/>
          </a:endParaRPr>
        </a:p>
      </dgm:t>
    </dgm:pt>
    <dgm:pt modelId="{4D9F4C32-7A33-417F-81BE-4AC388ABA127}" type="sibTrans" cxnId="{35605C78-FB55-4871-ADB2-9A86F8A7834A}">
      <dgm:prSet/>
      <dgm:spPr/>
      <dgm:t>
        <a:bodyPr/>
        <a:lstStyle/>
        <a:p>
          <a:endParaRPr lang="en-GB">
            <a:latin typeface="+mn-lt"/>
          </a:endParaRPr>
        </a:p>
      </dgm:t>
    </dgm:pt>
    <dgm:pt modelId="{5385C8B0-A011-4B89-A599-CDD3F8435C55}">
      <dgm:prSet phldrT="[Texto]"/>
      <dgm:spPr/>
      <dgm:t>
        <a:bodyPr/>
        <a:lstStyle/>
        <a:p>
          <a:pPr algn="l"/>
          <a:r>
            <a:rPr lang="en-GB">
              <a:latin typeface="+mn-lt"/>
            </a:rPr>
            <a:t>Elevada demanda de bienes y/o servicios de otros sectores</a:t>
          </a:r>
        </a:p>
      </dgm:t>
    </dgm:pt>
    <dgm:pt modelId="{1D0789CA-A6B7-4136-A5A3-327C0CA49CBE}" type="parTrans" cxnId="{91A20E33-FBC7-4801-8C10-AE92F6107025}">
      <dgm:prSet/>
      <dgm:spPr/>
      <dgm:t>
        <a:bodyPr/>
        <a:lstStyle/>
        <a:p>
          <a:endParaRPr lang="en-GB">
            <a:latin typeface="+mn-lt"/>
          </a:endParaRPr>
        </a:p>
      </dgm:t>
    </dgm:pt>
    <dgm:pt modelId="{A4F4F5F8-608C-4547-98F8-A471C414D8DD}" type="sibTrans" cxnId="{91A20E33-FBC7-4801-8C10-AE92F6107025}">
      <dgm:prSet/>
      <dgm:spPr/>
      <dgm:t>
        <a:bodyPr/>
        <a:lstStyle/>
        <a:p>
          <a:endParaRPr lang="en-GB">
            <a:latin typeface="+mn-lt"/>
          </a:endParaRPr>
        </a:p>
      </dgm:t>
    </dgm:pt>
    <dgm:pt modelId="{45D09B92-048A-4563-B89E-1C8E0307EF28}">
      <dgm:prSet phldrT="[Texto]"/>
      <dgm:spPr/>
      <dgm:t>
        <a:bodyPr/>
        <a:lstStyle/>
        <a:p>
          <a:pPr algn="l"/>
          <a:r>
            <a:rPr lang="en-GB">
              <a:latin typeface="+mn-lt"/>
            </a:rPr>
            <a:t>Baja provisión a otros sectores</a:t>
          </a:r>
        </a:p>
      </dgm:t>
    </dgm:pt>
    <dgm:pt modelId="{7772C0D4-7931-4C7E-8FB5-65E3950FCA6B}" type="parTrans" cxnId="{B86C0EF5-C82B-4CE4-98AF-227E4AEE529E}">
      <dgm:prSet/>
      <dgm:spPr/>
      <dgm:t>
        <a:bodyPr/>
        <a:lstStyle/>
        <a:p>
          <a:endParaRPr lang="en-GB">
            <a:latin typeface="+mn-lt"/>
          </a:endParaRPr>
        </a:p>
      </dgm:t>
    </dgm:pt>
    <dgm:pt modelId="{0B23DA2B-8ABF-4F53-86BD-8175D3364CAC}" type="sibTrans" cxnId="{B86C0EF5-C82B-4CE4-98AF-227E4AEE529E}">
      <dgm:prSet/>
      <dgm:spPr/>
      <dgm:t>
        <a:bodyPr/>
        <a:lstStyle/>
        <a:p>
          <a:endParaRPr lang="en-GB">
            <a:latin typeface="+mn-lt"/>
          </a:endParaRPr>
        </a:p>
      </dgm:t>
    </dgm:pt>
    <dgm:pt modelId="{5440E35F-05F3-41D1-8E3C-E6EDDB6867A9}" type="pres">
      <dgm:prSet presAssocID="{A978515D-C9B9-4182-BB92-7F927B7DAB10}" presName="matrix" presStyleCnt="0">
        <dgm:presLayoutVars>
          <dgm:chMax val="1"/>
          <dgm:dir/>
          <dgm:resizeHandles val="exact"/>
        </dgm:presLayoutVars>
      </dgm:prSet>
      <dgm:spPr/>
      <dgm:t>
        <a:bodyPr/>
        <a:lstStyle/>
        <a:p>
          <a:endParaRPr lang="es-ES"/>
        </a:p>
      </dgm:t>
    </dgm:pt>
    <dgm:pt modelId="{4901CA16-9414-49E7-AF44-98A4F5FD5FD5}" type="pres">
      <dgm:prSet presAssocID="{A978515D-C9B9-4182-BB92-7F927B7DAB10}" presName="axisShape" presStyleLbl="bgShp" presStyleIdx="0" presStyleCnt="1" custScaleX="113747"/>
      <dgm:spPr/>
    </dgm:pt>
    <dgm:pt modelId="{4EEF756D-12F7-4032-83D1-58070F0B0C6F}" type="pres">
      <dgm:prSet presAssocID="{A978515D-C9B9-4182-BB92-7F927B7DAB10}" presName="rect1" presStyleLbl="node1" presStyleIdx="0" presStyleCnt="4" custScaleX="115198" custLinFactNeighborX="-4308">
        <dgm:presLayoutVars>
          <dgm:chMax val="0"/>
          <dgm:chPref val="0"/>
          <dgm:bulletEnabled val="1"/>
        </dgm:presLayoutVars>
      </dgm:prSet>
      <dgm:spPr/>
      <dgm:t>
        <a:bodyPr/>
        <a:lstStyle/>
        <a:p>
          <a:endParaRPr lang="en-GB"/>
        </a:p>
      </dgm:t>
    </dgm:pt>
    <dgm:pt modelId="{B5D4BB7D-5D88-46CA-8688-03C0EAF06C59}" type="pres">
      <dgm:prSet presAssocID="{A978515D-C9B9-4182-BB92-7F927B7DAB10}" presName="rect2" presStyleLbl="node1" presStyleIdx="1" presStyleCnt="4" custScaleX="115198" custLinFactNeighborX="5026">
        <dgm:presLayoutVars>
          <dgm:chMax val="0"/>
          <dgm:chPref val="0"/>
          <dgm:bulletEnabled val="1"/>
        </dgm:presLayoutVars>
      </dgm:prSet>
      <dgm:spPr/>
      <dgm:t>
        <a:bodyPr/>
        <a:lstStyle/>
        <a:p>
          <a:endParaRPr lang="en-GB"/>
        </a:p>
      </dgm:t>
    </dgm:pt>
    <dgm:pt modelId="{40CE322A-7DC2-4FAF-B21C-4AF99804B0D3}" type="pres">
      <dgm:prSet presAssocID="{A978515D-C9B9-4182-BB92-7F927B7DAB10}" presName="rect3" presStyleLbl="node1" presStyleIdx="2" presStyleCnt="4" custScaleX="115198" custLinFactNeighborX="-4308">
        <dgm:presLayoutVars>
          <dgm:chMax val="0"/>
          <dgm:chPref val="0"/>
          <dgm:bulletEnabled val="1"/>
        </dgm:presLayoutVars>
      </dgm:prSet>
      <dgm:spPr/>
      <dgm:t>
        <a:bodyPr/>
        <a:lstStyle/>
        <a:p>
          <a:endParaRPr lang="en-GB"/>
        </a:p>
      </dgm:t>
    </dgm:pt>
    <dgm:pt modelId="{7A946579-4219-4FE9-83AB-297E2BE76154}" type="pres">
      <dgm:prSet presAssocID="{A978515D-C9B9-4182-BB92-7F927B7DAB10}" presName="rect4" presStyleLbl="node1" presStyleIdx="3" presStyleCnt="4" custScaleX="115198" custLinFactNeighborX="5026">
        <dgm:presLayoutVars>
          <dgm:chMax val="0"/>
          <dgm:chPref val="0"/>
          <dgm:bulletEnabled val="1"/>
        </dgm:presLayoutVars>
      </dgm:prSet>
      <dgm:spPr/>
      <dgm:t>
        <a:bodyPr/>
        <a:lstStyle/>
        <a:p>
          <a:endParaRPr lang="en-GB"/>
        </a:p>
      </dgm:t>
    </dgm:pt>
  </dgm:ptLst>
  <dgm:cxnLst>
    <dgm:cxn modelId="{8A7C6E0C-6743-4B8C-A3B5-57244B1860CB}" srcId="{EA482A0F-47C7-43AA-9732-1946D9D6EE95}" destId="{DC33391E-9A4B-42B5-80EB-59DE41022CED}" srcOrd="0" destOrd="0" parTransId="{ED09065E-9A38-4A27-A1C5-6B4988922EEE}" sibTransId="{497BA3E4-05B1-47DD-A518-E56243838399}"/>
    <dgm:cxn modelId="{FB8BA81A-1A9D-4908-8D7F-407436F67A66}" srcId="{A978515D-C9B9-4182-BB92-7F927B7DAB10}" destId="{EA482A0F-47C7-43AA-9732-1946D9D6EE95}" srcOrd="0" destOrd="0" parTransId="{0C6E083A-308B-4F42-A2A8-65E21EA5862F}" sibTransId="{E998CFDC-BFEB-4CCC-8091-4DA3F655086B}"/>
    <dgm:cxn modelId="{5415218C-095A-4CF6-9628-035B3C121332}" type="presOf" srcId="{EA482A0F-47C7-43AA-9732-1946D9D6EE95}" destId="{4EEF756D-12F7-4032-83D1-58070F0B0C6F}" srcOrd="0" destOrd="0" presId="urn:microsoft.com/office/officeart/2005/8/layout/matrix2"/>
    <dgm:cxn modelId="{C1D91449-B2B8-44B2-8EDE-2535497C5605}" type="presOf" srcId="{C9D680E6-88A1-4807-BC2F-FD58AA10C86A}" destId="{4EEF756D-12F7-4032-83D1-58070F0B0C6F}" srcOrd="0" destOrd="2" presId="urn:microsoft.com/office/officeart/2005/8/layout/matrix2"/>
    <dgm:cxn modelId="{CCDCFE3B-EB6D-48B1-A394-26E97D746E46}" srcId="{896E4477-1B7E-4523-A8E3-684B6FB2FA7E}" destId="{505BBC0E-CBEA-46CF-AED6-BCA89ABA1F57}" srcOrd="0" destOrd="0" parTransId="{5A8D58E1-11AB-47E6-B72F-889386C38D01}" sibTransId="{415D1BB8-B1A5-423A-B514-64A165B12E9D}"/>
    <dgm:cxn modelId="{E7FD1771-46C6-4E56-BB3F-94BC7A7701D6}" type="presOf" srcId="{DC7FCA47-8491-45DD-AE13-9DB27B4F9D9D}" destId="{B5D4BB7D-5D88-46CA-8688-03C0EAF06C59}" srcOrd="0" destOrd="2" presId="urn:microsoft.com/office/officeart/2005/8/layout/matrix2"/>
    <dgm:cxn modelId="{4D57F170-ACB2-4679-A7D1-A8C0D7762C2F}" srcId="{9A9EE75A-6D54-48A1-820E-ECFD75745F37}" destId="{DB57062D-8AF9-455E-AD68-44ED6A6A4B40}" srcOrd="0" destOrd="0" parTransId="{A48307A3-3512-40CE-AC0F-8D7294518994}" sibTransId="{36D41E51-D763-404F-BBDC-50D64004EBF6}"/>
    <dgm:cxn modelId="{D528E4CC-2BF4-43EC-A98E-68B1E864836E}" type="presOf" srcId="{DB57062D-8AF9-455E-AD68-44ED6A6A4B40}" destId="{B5D4BB7D-5D88-46CA-8688-03C0EAF06C59}" srcOrd="0" destOrd="1" presId="urn:microsoft.com/office/officeart/2005/8/layout/matrix2"/>
    <dgm:cxn modelId="{2C941923-77F5-4796-B260-35A9D86BFB97}" type="presOf" srcId="{DC33391E-9A4B-42B5-80EB-59DE41022CED}" destId="{4EEF756D-12F7-4032-83D1-58070F0B0C6F}" srcOrd="0" destOrd="1" presId="urn:microsoft.com/office/officeart/2005/8/layout/matrix2"/>
    <dgm:cxn modelId="{67B47738-C26C-4BD4-AD32-21E310F6EB64}" type="presOf" srcId="{9A9EE75A-6D54-48A1-820E-ECFD75745F37}" destId="{B5D4BB7D-5D88-46CA-8688-03C0EAF06C59}" srcOrd="0" destOrd="0" presId="urn:microsoft.com/office/officeart/2005/8/layout/matrix2"/>
    <dgm:cxn modelId="{03482150-FC17-4999-8A80-27EE612EF6D7}" srcId="{A978515D-C9B9-4182-BB92-7F927B7DAB10}" destId="{896E4477-1B7E-4523-A8E3-684B6FB2FA7E}" srcOrd="2" destOrd="0" parTransId="{609C5719-948A-423F-B04D-30022C36A71B}" sibTransId="{901CB325-0EDB-43E8-9F4F-6907005376EE}"/>
    <dgm:cxn modelId="{034DEC4F-169F-4769-80F4-A0A61803DE91}" srcId="{A978515D-C9B9-4182-BB92-7F927B7DAB10}" destId="{7751C5E1-C571-4203-8314-516F66EDFBE9}" srcOrd="3" destOrd="0" parTransId="{DDB830B8-2B4B-4E0C-858B-25D93B4CCA27}" sibTransId="{ACEF6B73-C3DE-4CCF-9E8C-6F55C1185CBD}"/>
    <dgm:cxn modelId="{35605C78-FB55-4871-ADB2-9A86F8A7834A}" srcId="{896E4477-1B7E-4523-A8E3-684B6FB2FA7E}" destId="{605EE0EB-0ECE-4860-BBE1-B2CFC8008318}" srcOrd="1" destOrd="0" parTransId="{EB9697EA-178C-4A25-A4E6-A43C9F42785F}" sibTransId="{4D9F4C32-7A33-417F-81BE-4AC388ABA127}"/>
    <dgm:cxn modelId="{91A20E33-FBC7-4801-8C10-AE92F6107025}" srcId="{7751C5E1-C571-4203-8314-516F66EDFBE9}" destId="{5385C8B0-A011-4B89-A599-CDD3F8435C55}" srcOrd="0" destOrd="0" parTransId="{1D0789CA-A6B7-4136-A5A3-327C0CA49CBE}" sibTransId="{A4F4F5F8-608C-4547-98F8-A471C414D8DD}"/>
    <dgm:cxn modelId="{A238E914-7C6C-48D4-8E7A-2705403CD34C}" type="presOf" srcId="{A978515D-C9B9-4182-BB92-7F927B7DAB10}" destId="{5440E35F-05F3-41D1-8E3C-E6EDDB6867A9}" srcOrd="0" destOrd="0" presId="urn:microsoft.com/office/officeart/2005/8/layout/matrix2"/>
    <dgm:cxn modelId="{6EAD38CA-8D40-443D-BF5F-BF9B494B6709}" type="presOf" srcId="{896E4477-1B7E-4523-A8E3-684B6FB2FA7E}" destId="{40CE322A-7DC2-4FAF-B21C-4AF99804B0D3}" srcOrd="0" destOrd="0" presId="urn:microsoft.com/office/officeart/2005/8/layout/matrix2"/>
    <dgm:cxn modelId="{1FEDCD2B-44E2-421C-9652-88B3E1C2881F}" type="presOf" srcId="{5385C8B0-A011-4B89-A599-CDD3F8435C55}" destId="{7A946579-4219-4FE9-83AB-297E2BE76154}" srcOrd="0" destOrd="1" presId="urn:microsoft.com/office/officeart/2005/8/layout/matrix2"/>
    <dgm:cxn modelId="{F4E6C01F-B226-4548-BAF3-81231AC416C5}" srcId="{A978515D-C9B9-4182-BB92-7F927B7DAB10}" destId="{9A9EE75A-6D54-48A1-820E-ECFD75745F37}" srcOrd="1" destOrd="0" parTransId="{06EC9D65-CD83-42C2-B4F6-5EA19131DE9C}" sibTransId="{E275200C-6D8E-4705-AD05-F27AE523DAA7}"/>
    <dgm:cxn modelId="{A3E2AC05-14D1-46B5-AA12-6737338C73B6}" type="presOf" srcId="{605EE0EB-0ECE-4860-BBE1-B2CFC8008318}" destId="{40CE322A-7DC2-4FAF-B21C-4AF99804B0D3}" srcOrd="0" destOrd="2" presId="urn:microsoft.com/office/officeart/2005/8/layout/matrix2"/>
    <dgm:cxn modelId="{B86C0EF5-C82B-4CE4-98AF-227E4AEE529E}" srcId="{7751C5E1-C571-4203-8314-516F66EDFBE9}" destId="{45D09B92-048A-4563-B89E-1C8E0307EF28}" srcOrd="1" destOrd="0" parTransId="{7772C0D4-7931-4C7E-8FB5-65E3950FCA6B}" sibTransId="{0B23DA2B-8ABF-4F53-86BD-8175D3364CAC}"/>
    <dgm:cxn modelId="{7850CC8C-47BA-464E-BFD2-FBB41EC2E674}" type="presOf" srcId="{7751C5E1-C571-4203-8314-516F66EDFBE9}" destId="{7A946579-4219-4FE9-83AB-297E2BE76154}" srcOrd="0" destOrd="0" presId="urn:microsoft.com/office/officeart/2005/8/layout/matrix2"/>
    <dgm:cxn modelId="{DED9DC8C-25E4-4465-9E5E-78CE2E971197}" srcId="{EA482A0F-47C7-43AA-9732-1946D9D6EE95}" destId="{C9D680E6-88A1-4807-BC2F-FD58AA10C86A}" srcOrd="1" destOrd="0" parTransId="{1D817355-8032-480E-94F9-79AE3B0EC80A}" sibTransId="{D32CE118-8E07-4981-AD62-FBC7BB06F3D4}"/>
    <dgm:cxn modelId="{12DE67BD-2045-42E7-B759-02C9FED4B0FA}" srcId="{9A9EE75A-6D54-48A1-820E-ECFD75745F37}" destId="{DC7FCA47-8491-45DD-AE13-9DB27B4F9D9D}" srcOrd="1" destOrd="0" parTransId="{8DCBA0E4-24D7-4F33-8685-EF89841CE662}" sibTransId="{414BB6FB-059A-4270-923D-E7F81FA88A71}"/>
    <dgm:cxn modelId="{00860E05-2057-4F3F-BA41-2229901C2D2D}" type="presOf" srcId="{505BBC0E-CBEA-46CF-AED6-BCA89ABA1F57}" destId="{40CE322A-7DC2-4FAF-B21C-4AF99804B0D3}" srcOrd="0" destOrd="1" presId="urn:microsoft.com/office/officeart/2005/8/layout/matrix2"/>
    <dgm:cxn modelId="{9E3DC09A-8099-449E-919C-9EF284266C43}" type="presOf" srcId="{45D09B92-048A-4563-B89E-1C8E0307EF28}" destId="{7A946579-4219-4FE9-83AB-297E2BE76154}" srcOrd="0" destOrd="2" presId="urn:microsoft.com/office/officeart/2005/8/layout/matrix2"/>
    <dgm:cxn modelId="{27057D67-4782-4C0C-8ED4-66F82CECCA85}" type="presParOf" srcId="{5440E35F-05F3-41D1-8E3C-E6EDDB6867A9}" destId="{4901CA16-9414-49E7-AF44-98A4F5FD5FD5}" srcOrd="0" destOrd="0" presId="urn:microsoft.com/office/officeart/2005/8/layout/matrix2"/>
    <dgm:cxn modelId="{E7EB0D37-F3D7-4642-8936-57F3CAAE9537}" type="presParOf" srcId="{5440E35F-05F3-41D1-8E3C-E6EDDB6867A9}" destId="{4EEF756D-12F7-4032-83D1-58070F0B0C6F}" srcOrd="1" destOrd="0" presId="urn:microsoft.com/office/officeart/2005/8/layout/matrix2"/>
    <dgm:cxn modelId="{2865E914-B975-4961-AB5B-021478259144}" type="presParOf" srcId="{5440E35F-05F3-41D1-8E3C-E6EDDB6867A9}" destId="{B5D4BB7D-5D88-46CA-8688-03C0EAF06C59}" srcOrd="2" destOrd="0" presId="urn:microsoft.com/office/officeart/2005/8/layout/matrix2"/>
    <dgm:cxn modelId="{2D21D8F6-A005-49BB-9F85-E5DF373881DC}" type="presParOf" srcId="{5440E35F-05F3-41D1-8E3C-E6EDDB6867A9}" destId="{40CE322A-7DC2-4FAF-B21C-4AF99804B0D3}" srcOrd="3" destOrd="0" presId="urn:microsoft.com/office/officeart/2005/8/layout/matrix2"/>
    <dgm:cxn modelId="{1FA890D4-EC7A-477C-AF6D-B0B1DE1B8439}" type="presParOf" srcId="{5440E35F-05F3-41D1-8E3C-E6EDDB6867A9}" destId="{7A946579-4219-4FE9-83AB-297E2BE76154}"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23932-96A4-4322-9FBC-D9F09EC85926}" type="doc">
      <dgm:prSet loTypeId="urn:microsoft.com/office/officeart/2005/8/layout/process3" loCatId="process" qsTypeId="urn:microsoft.com/office/officeart/2005/8/quickstyle/simple5" qsCatId="simple" csTypeId="urn:microsoft.com/office/officeart/2005/8/colors/accent1_2" csCatId="accent1" phldr="1"/>
      <dgm:spPr/>
      <dgm:t>
        <a:bodyPr/>
        <a:lstStyle/>
        <a:p>
          <a:endParaRPr lang="en-GB"/>
        </a:p>
      </dgm:t>
    </dgm:pt>
    <dgm:pt modelId="{46343888-79F3-4981-B5E9-1383C88B94F0}">
      <dgm:prSet phldrT="[Texto]" custT="1"/>
      <dgm:spPr/>
      <dgm:t>
        <a:bodyPr/>
        <a:lstStyle/>
        <a:p>
          <a:r>
            <a:rPr lang="en-GB" sz="1800" b="1" dirty="0"/>
            <a:t>Política industrial y </a:t>
          </a:r>
          <a:r>
            <a:rPr lang="en-GB" sz="1800" b="1" dirty="0" err="1"/>
            <a:t>tecnológica</a:t>
          </a:r>
          <a:endParaRPr lang="en-GB" sz="1800" b="1" dirty="0"/>
        </a:p>
      </dgm:t>
    </dgm:pt>
    <dgm:pt modelId="{9F3A84EF-6846-4699-A663-E62C43305B8E}" type="parTrans" cxnId="{43635178-CAA1-4963-806B-EC1E602ABF9D}">
      <dgm:prSet/>
      <dgm:spPr/>
      <dgm:t>
        <a:bodyPr/>
        <a:lstStyle/>
        <a:p>
          <a:endParaRPr lang="en-GB"/>
        </a:p>
      </dgm:t>
    </dgm:pt>
    <dgm:pt modelId="{9C2AB7C2-8365-4F92-83C9-B98F131528F4}" type="sibTrans" cxnId="{43635178-CAA1-4963-806B-EC1E602ABF9D}">
      <dgm:prSet/>
      <dgm:spPr/>
      <dgm:t>
        <a:bodyPr/>
        <a:lstStyle/>
        <a:p>
          <a:endParaRPr lang="en-GB"/>
        </a:p>
      </dgm:t>
    </dgm:pt>
    <dgm:pt modelId="{8A144690-7D83-4B42-B448-A0942FBA0A47}">
      <dgm:prSet phldrT="[Texto]" custT="1"/>
      <dgm:spPr/>
      <dgm:t>
        <a:bodyPr/>
        <a:lstStyle/>
        <a:p>
          <a:r>
            <a:rPr lang="en-GB" sz="1600" dirty="0" err="1" smtClean="0"/>
            <a:t>Diseño</a:t>
          </a:r>
          <a:r>
            <a:rPr lang="en-GB" sz="1600" dirty="0" smtClean="0"/>
            <a:t> </a:t>
          </a:r>
          <a:r>
            <a:rPr lang="en-GB" sz="1600" dirty="0" err="1" smtClean="0"/>
            <a:t>institucional</a:t>
          </a:r>
          <a:r>
            <a:rPr lang="en-GB" sz="1600" dirty="0" smtClean="0"/>
            <a:t> de </a:t>
          </a:r>
          <a:r>
            <a:rPr lang="en-GB" sz="1600" dirty="0" err="1" smtClean="0"/>
            <a:t>políticas</a:t>
          </a:r>
          <a:r>
            <a:rPr lang="en-GB" sz="1600" dirty="0" smtClean="0"/>
            <a:t> </a:t>
          </a:r>
          <a:endParaRPr lang="en-GB" sz="1600" dirty="0"/>
        </a:p>
      </dgm:t>
    </dgm:pt>
    <dgm:pt modelId="{EFB5323D-203D-49D6-A650-79403A64D0F6}" type="parTrans" cxnId="{B7395AD3-1D00-46E8-83EC-775D1BA67226}">
      <dgm:prSet/>
      <dgm:spPr/>
      <dgm:t>
        <a:bodyPr/>
        <a:lstStyle/>
        <a:p>
          <a:endParaRPr lang="en-GB"/>
        </a:p>
      </dgm:t>
    </dgm:pt>
    <dgm:pt modelId="{52B8442A-7C4C-4B5F-81DA-E9D7CD993B1E}" type="sibTrans" cxnId="{B7395AD3-1D00-46E8-83EC-775D1BA67226}">
      <dgm:prSet/>
      <dgm:spPr/>
      <dgm:t>
        <a:bodyPr/>
        <a:lstStyle/>
        <a:p>
          <a:endParaRPr lang="en-GB"/>
        </a:p>
      </dgm:t>
    </dgm:pt>
    <dgm:pt modelId="{03B6880B-B35C-450C-A873-BCE6304FAADC}">
      <dgm:prSet phldrT="[Texto]" custT="1"/>
      <dgm:spPr/>
      <dgm:t>
        <a:bodyPr/>
        <a:lstStyle/>
        <a:p>
          <a:r>
            <a:rPr lang="en-GB" sz="1800" b="1" dirty="0" err="1"/>
            <a:t>Llenar</a:t>
          </a:r>
          <a:r>
            <a:rPr lang="en-GB" sz="1800" b="1" dirty="0"/>
            <a:t> el </a:t>
          </a:r>
          <a:r>
            <a:rPr lang="en-GB" sz="1800" b="1" dirty="0" err="1"/>
            <a:t>casillero</a:t>
          </a:r>
          <a:r>
            <a:rPr lang="en-GB" sz="1800" b="1" dirty="0"/>
            <a:t> </a:t>
          </a:r>
          <a:r>
            <a:rPr lang="en-GB" sz="1800" b="1" dirty="0" err="1"/>
            <a:t>vacío</a:t>
          </a:r>
          <a:endParaRPr lang="en-GB" sz="1800" b="1" dirty="0"/>
        </a:p>
      </dgm:t>
    </dgm:pt>
    <dgm:pt modelId="{D4B3766D-A138-4958-B20E-DDAEDD7DA5C9}" type="parTrans" cxnId="{3EC48057-B0C1-4A51-BFB8-C6E04BC7E612}">
      <dgm:prSet/>
      <dgm:spPr/>
      <dgm:t>
        <a:bodyPr/>
        <a:lstStyle/>
        <a:p>
          <a:endParaRPr lang="en-GB"/>
        </a:p>
      </dgm:t>
    </dgm:pt>
    <dgm:pt modelId="{218545F8-4802-4C1A-93F3-85E435289293}" type="sibTrans" cxnId="{3EC48057-B0C1-4A51-BFB8-C6E04BC7E612}">
      <dgm:prSet/>
      <dgm:spPr/>
      <dgm:t>
        <a:bodyPr/>
        <a:lstStyle/>
        <a:p>
          <a:endParaRPr lang="en-GB"/>
        </a:p>
      </dgm:t>
    </dgm:pt>
    <dgm:pt modelId="{67590873-D240-45F7-AAC9-B48C3A3AAD4B}">
      <dgm:prSet phldrT="[Texto]" custT="1"/>
      <dgm:spPr/>
      <dgm:t>
        <a:bodyPr/>
        <a:lstStyle/>
        <a:p>
          <a:r>
            <a:rPr lang="en-GB" sz="1600" dirty="0"/>
            <a:t>Cadena de </a:t>
          </a:r>
          <a:r>
            <a:rPr lang="en-GB" sz="1600" dirty="0" err="1"/>
            <a:t>productivas</a:t>
          </a:r>
          <a:r>
            <a:rPr lang="en-GB" sz="1600" dirty="0"/>
            <a:t> </a:t>
          </a:r>
          <a:r>
            <a:rPr lang="en-GB" sz="1600" dirty="0" err="1"/>
            <a:t>especializadas</a:t>
          </a:r>
          <a:endParaRPr lang="en-GB" sz="1600" dirty="0"/>
        </a:p>
      </dgm:t>
    </dgm:pt>
    <dgm:pt modelId="{7F540ADC-A9A0-43C4-975A-B6C574F95493}" type="parTrans" cxnId="{F495298A-692B-47EC-B247-0F9553D035D3}">
      <dgm:prSet/>
      <dgm:spPr/>
      <dgm:t>
        <a:bodyPr/>
        <a:lstStyle/>
        <a:p>
          <a:endParaRPr lang="en-GB"/>
        </a:p>
      </dgm:t>
    </dgm:pt>
    <dgm:pt modelId="{D5EF10C2-8031-4A39-915F-1340943B76BC}" type="sibTrans" cxnId="{F495298A-692B-47EC-B247-0F9553D035D3}">
      <dgm:prSet/>
      <dgm:spPr/>
      <dgm:t>
        <a:bodyPr/>
        <a:lstStyle/>
        <a:p>
          <a:endParaRPr lang="en-GB"/>
        </a:p>
      </dgm:t>
    </dgm:pt>
    <dgm:pt modelId="{CD4AF941-E46E-4FC0-A978-58D37214777D}">
      <dgm:prSet phldrT="[Texto]" custT="1"/>
      <dgm:spPr/>
      <dgm:t>
        <a:bodyPr/>
        <a:lstStyle/>
        <a:p>
          <a:r>
            <a:rPr lang="en-GB" sz="1800" b="1" dirty="0" err="1"/>
            <a:t>Generar</a:t>
          </a:r>
          <a:r>
            <a:rPr lang="en-GB" sz="1800" b="1" dirty="0"/>
            <a:t> </a:t>
          </a:r>
          <a:r>
            <a:rPr lang="en-GB" sz="1800" b="1" dirty="0" err="1"/>
            <a:t>empleo</a:t>
          </a:r>
          <a:r>
            <a:rPr lang="en-GB" sz="1800" b="1" dirty="0"/>
            <a:t> de </a:t>
          </a:r>
          <a:r>
            <a:rPr lang="en-GB" sz="1800" b="1" dirty="0" err="1"/>
            <a:t>calidad</a:t>
          </a:r>
          <a:endParaRPr lang="en-GB" sz="1800" b="1" dirty="0"/>
        </a:p>
      </dgm:t>
    </dgm:pt>
    <dgm:pt modelId="{589C28DE-0470-41D2-88B9-67FA7BC3723D}" type="parTrans" cxnId="{51CE098D-E641-4BCA-8AB5-D0CF7B3B8DD3}">
      <dgm:prSet/>
      <dgm:spPr/>
      <dgm:t>
        <a:bodyPr/>
        <a:lstStyle/>
        <a:p>
          <a:endParaRPr lang="en-GB"/>
        </a:p>
      </dgm:t>
    </dgm:pt>
    <dgm:pt modelId="{30480DEC-B194-4F04-B258-613D6B75C6F0}" type="sibTrans" cxnId="{51CE098D-E641-4BCA-8AB5-D0CF7B3B8DD3}">
      <dgm:prSet/>
      <dgm:spPr/>
      <dgm:t>
        <a:bodyPr/>
        <a:lstStyle/>
        <a:p>
          <a:endParaRPr lang="en-GB"/>
        </a:p>
      </dgm:t>
    </dgm:pt>
    <dgm:pt modelId="{357AA23D-D2E4-4DCC-9824-A56B493B60A0}">
      <dgm:prSet phldrT="[Texto]" custT="1"/>
      <dgm:spPr/>
      <dgm:t>
        <a:bodyPr/>
        <a:lstStyle/>
        <a:p>
          <a:r>
            <a:rPr lang="en-GB" sz="1600" dirty="0" err="1"/>
            <a:t>Interd</a:t>
          </a:r>
          <a:r>
            <a:rPr lang="en-GB" sz="1600" dirty="0" err="1">
              <a:solidFill>
                <a:schemeClr val="tx1"/>
              </a:solidFill>
            </a:rPr>
            <a:t>ependencia</a:t>
          </a:r>
          <a:r>
            <a:rPr lang="en-GB" sz="1600" dirty="0">
              <a:solidFill>
                <a:schemeClr val="tx1"/>
              </a:solidFill>
            </a:rPr>
            <a:t> </a:t>
          </a:r>
          <a:r>
            <a:rPr lang="en-GB" sz="1600" dirty="0"/>
            <a:t>de la </a:t>
          </a:r>
          <a:r>
            <a:rPr lang="en-GB" sz="1600" dirty="0" err="1"/>
            <a:t>estructura</a:t>
          </a:r>
          <a:r>
            <a:rPr lang="en-GB" sz="1600" dirty="0"/>
            <a:t> </a:t>
          </a:r>
          <a:r>
            <a:rPr lang="en-GB" sz="1600" dirty="0" err="1" smtClean="0"/>
            <a:t>productiva</a:t>
          </a:r>
          <a:endParaRPr lang="en-GB" sz="1600" dirty="0"/>
        </a:p>
      </dgm:t>
    </dgm:pt>
    <dgm:pt modelId="{4CA22569-BAAB-45E2-A089-5CE49DA36B51}" type="parTrans" cxnId="{0503CAF5-B6C6-4497-A7B5-5627BC114078}">
      <dgm:prSet/>
      <dgm:spPr/>
      <dgm:t>
        <a:bodyPr/>
        <a:lstStyle/>
        <a:p>
          <a:endParaRPr lang="en-GB"/>
        </a:p>
      </dgm:t>
    </dgm:pt>
    <dgm:pt modelId="{EBE67765-ED9A-401A-8899-E29EE193B7A6}" type="sibTrans" cxnId="{0503CAF5-B6C6-4497-A7B5-5627BC114078}">
      <dgm:prSet/>
      <dgm:spPr/>
      <dgm:t>
        <a:bodyPr/>
        <a:lstStyle/>
        <a:p>
          <a:endParaRPr lang="en-GB"/>
        </a:p>
      </dgm:t>
    </dgm:pt>
    <dgm:pt modelId="{E2A1D4D1-CC5C-493E-95F9-72996E45DEA1}">
      <dgm:prSet phldrT="[Texto]" custT="1"/>
      <dgm:spPr/>
      <dgm:t>
        <a:bodyPr/>
        <a:lstStyle/>
        <a:p>
          <a:r>
            <a:rPr lang="en-GB" sz="1600" dirty="0" err="1"/>
            <a:t>Maduración</a:t>
          </a:r>
          <a:r>
            <a:rPr lang="en-GB" sz="1600" dirty="0"/>
            <a:t> de </a:t>
          </a:r>
          <a:r>
            <a:rPr lang="en-GB" sz="1600" dirty="0" err="1" smtClean="0"/>
            <a:t>capacidades</a:t>
          </a:r>
          <a:r>
            <a:rPr lang="en-GB" sz="1600" dirty="0" smtClean="0"/>
            <a:t> </a:t>
          </a:r>
          <a:r>
            <a:rPr lang="en-GB" sz="1600" dirty="0" err="1" smtClean="0"/>
            <a:t>endógenas</a:t>
          </a:r>
          <a:endParaRPr lang="en-GB" sz="1600" dirty="0"/>
        </a:p>
      </dgm:t>
    </dgm:pt>
    <dgm:pt modelId="{8B78A06D-80B0-4960-BC34-864B095BE76A}" type="parTrans" cxnId="{CE68CE5A-8A9C-4C61-B98A-EAC8A124A9F5}">
      <dgm:prSet/>
      <dgm:spPr/>
      <dgm:t>
        <a:bodyPr/>
        <a:lstStyle/>
        <a:p>
          <a:endParaRPr lang="en-GB"/>
        </a:p>
      </dgm:t>
    </dgm:pt>
    <dgm:pt modelId="{93C8E785-D734-4FA0-9E4B-B224B9606F1D}" type="sibTrans" cxnId="{CE68CE5A-8A9C-4C61-B98A-EAC8A124A9F5}">
      <dgm:prSet/>
      <dgm:spPr/>
      <dgm:t>
        <a:bodyPr/>
        <a:lstStyle/>
        <a:p>
          <a:endParaRPr lang="en-GB"/>
        </a:p>
      </dgm:t>
    </dgm:pt>
    <dgm:pt modelId="{3B6FAF98-A8D3-4055-B0CE-A6A23C9749FF}">
      <dgm:prSet phldrT="[Texto]" custT="1"/>
      <dgm:spPr/>
      <dgm:t>
        <a:bodyPr/>
        <a:lstStyle/>
        <a:p>
          <a:r>
            <a:rPr lang="en-GB" sz="1600" dirty="0" err="1"/>
            <a:t>Aprendizaje</a:t>
          </a:r>
          <a:r>
            <a:rPr lang="en-GB" sz="1600" dirty="0"/>
            <a:t> y </a:t>
          </a:r>
          <a:r>
            <a:rPr lang="en-GB" sz="1600" dirty="0" err="1"/>
            <a:t>difusión</a:t>
          </a:r>
          <a:r>
            <a:rPr lang="en-GB" sz="1600" dirty="0"/>
            <a:t> de </a:t>
          </a:r>
          <a:r>
            <a:rPr lang="en-GB" sz="1600" dirty="0" err="1"/>
            <a:t>tecnologías</a:t>
          </a:r>
          <a:r>
            <a:rPr lang="en-GB" sz="1600" dirty="0"/>
            <a:t> y </a:t>
          </a:r>
          <a:r>
            <a:rPr lang="en-GB" sz="1600" dirty="0" err="1"/>
            <a:t>conocimientos</a:t>
          </a:r>
          <a:endParaRPr lang="en-GB" sz="1600" dirty="0"/>
        </a:p>
      </dgm:t>
    </dgm:pt>
    <dgm:pt modelId="{919B1F34-0FE3-4103-9990-0D990AF784D3}" type="parTrans" cxnId="{91B2FC03-3758-41BF-A714-4AAAA4428F4E}">
      <dgm:prSet/>
      <dgm:spPr/>
      <dgm:t>
        <a:bodyPr/>
        <a:lstStyle/>
        <a:p>
          <a:endParaRPr lang="en-GB"/>
        </a:p>
      </dgm:t>
    </dgm:pt>
    <dgm:pt modelId="{5B90B4DB-E723-4D5A-915F-667F9683D4C6}" type="sibTrans" cxnId="{91B2FC03-3758-41BF-A714-4AAAA4428F4E}">
      <dgm:prSet/>
      <dgm:spPr/>
      <dgm:t>
        <a:bodyPr/>
        <a:lstStyle/>
        <a:p>
          <a:endParaRPr lang="en-GB"/>
        </a:p>
      </dgm:t>
    </dgm:pt>
    <dgm:pt modelId="{86E2FBDC-DAD0-403F-BA66-5DCC17D6ED4A}">
      <dgm:prSet phldrT="[Texto]" custT="1"/>
      <dgm:spPr/>
      <dgm:t>
        <a:bodyPr/>
        <a:lstStyle/>
        <a:p>
          <a:r>
            <a:rPr lang="en-GB" sz="1600" dirty="0" err="1" smtClean="0"/>
            <a:t>Potenciar</a:t>
          </a:r>
          <a:r>
            <a:rPr lang="en-GB" sz="1600" dirty="0" smtClean="0"/>
            <a:t> </a:t>
          </a:r>
          <a:r>
            <a:rPr lang="en-GB" sz="1600" dirty="0" err="1"/>
            <a:t>sectores</a:t>
          </a:r>
          <a:r>
            <a:rPr lang="en-GB" sz="1600" dirty="0"/>
            <a:t> </a:t>
          </a:r>
          <a:r>
            <a:rPr lang="en-GB" sz="1600" dirty="0" err="1"/>
            <a:t>estratégicos</a:t>
          </a:r>
          <a:endParaRPr lang="en-GB" sz="1600" dirty="0"/>
        </a:p>
      </dgm:t>
    </dgm:pt>
    <dgm:pt modelId="{7DB04988-DF32-4F7E-A586-6C75316591BA}" type="parTrans" cxnId="{CA2B40FF-FD56-4D23-986B-D60DFF03AA46}">
      <dgm:prSet/>
      <dgm:spPr/>
      <dgm:t>
        <a:bodyPr/>
        <a:lstStyle/>
        <a:p>
          <a:endParaRPr lang="en-GB"/>
        </a:p>
      </dgm:t>
    </dgm:pt>
    <dgm:pt modelId="{F686C1EA-3432-4425-9D49-B2A31A3534C7}" type="sibTrans" cxnId="{CA2B40FF-FD56-4D23-986B-D60DFF03AA46}">
      <dgm:prSet/>
      <dgm:spPr/>
      <dgm:t>
        <a:bodyPr/>
        <a:lstStyle/>
        <a:p>
          <a:endParaRPr lang="en-GB"/>
        </a:p>
      </dgm:t>
    </dgm:pt>
    <dgm:pt modelId="{2748DCAF-D298-4B4E-B393-41697D66BB21}">
      <dgm:prSet phldrT="[Texto]" custT="1"/>
      <dgm:spPr/>
      <dgm:t>
        <a:bodyPr/>
        <a:lstStyle/>
        <a:p>
          <a:r>
            <a:rPr lang="en-GB" sz="1600" dirty="0" err="1"/>
            <a:t>Incrementos</a:t>
          </a:r>
          <a:r>
            <a:rPr lang="en-GB" sz="1600" dirty="0"/>
            <a:t> de la </a:t>
          </a:r>
          <a:r>
            <a:rPr lang="en-GB" sz="1600" dirty="0" err="1"/>
            <a:t>productividad</a:t>
          </a:r>
          <a:endParaRPr lang="en-GB" sz="1600" dirty="0"/>
        </a:p>
      </dgm:t>
    </dgm:pt>
    <dgm:pt modelId="{BF143C1B-DE4A-461C-A180-B255BCD94982}" type="parTrans" cxnId="{A8EFF611-266C-4FB2-8534-02655D5F2771}">
      <dgm:prSet/>
      <dgm:spPr/>
      <dgm:t>
        <a:bodyPr/>
        <a:lstStyle/>
        <a:p>
          <a:endParaRPr lang="en-GB"/>
        </a:p>
      </dgm:t>
    </dgm:pt>
    <dgm:pt modelId="{72A25F46-A59E-44C1-BDD9-ED49FF0020B3}" type="sibTrans" cxnId="{A8EFF611-266C-4FB2-8534-02655D5F2771}">
      <dgm:prSet/>
      <dgm:spPr/>
      <dgm:t>
        <a:bodyPr/>
        <a:lstStyle/>
        <a:p>
          <a:endParaRPr lang="en-GB"/>
        </a:p>
      </dgm:t>
    </dgm:pt>
    <dgm:pt modelId="{9E61075B-F46D-49BC-AFFC-E0CC65012909}">
      <dgm:prSet phldrT="[Texto]" custT="1"/>
      <dgm:spPr/>
      <dgm:t>
        <a:bodyPr/>
        <a:lstStyle/>
        <a:p>
          <a:r>
            <a:rPr lang="en-GB" sz="1600" dirty="0" err="1"/>
            <a:t>Impacto</a:t>
          </a:r>
          <a:r>
            <a:rPr lang="en-GB" sz="1600" dirty="0"/>
            <a:t> </a:t>
          </a:r>
          <a:r>
            <a:rPr lang="en-GB" sz="1600" dirty="0" err="1"/>
            <a:t>sobre</a:t>
          </a:r>
          <a:r>
            <a:rPr lang="en-GB" sz="1600" dirty="0"/>
            <a:t> la </a:t>
          </a:r>
          <a:r>
            <a:rPr lang="en-GB" sz="1600" dirty="0" err="1"/>
            <a:t>distribución</a:t>
          </a:r>
          <a:r>
            <a:rPr lang="en-GB" sz="1600" dirty="0"/>
            <a:t> del </a:t>
          </a:r>
          <a:r>
            <a:rPr lang="en-GB" sz="1600" dirty="0" err="1"/>
            <a:t>ingreso</a:t>
          </a:r>
          <a:r>
            <a:rPr lang="en-GB" sz="1600" dirty="0"/>
            <a:t> y la </a:t>
          </a:r>
          <a:r>
            <a:rPr lang="en-GB" sz="1600" dirty="0" err="1"/>
            <a:t>demanda</a:t>
          </a:r>
          <a:r>
            <a:rPr lang="en-GB" sz="1600" dirty="0"/>
            <a:t> </a:t>
          </a:r>
          <a:r>
            <a:rPr lang="en-GB" sz="1600" dirty="0" err="1"/>
            <a:t>agregada</a:t>
          </a:r>
          <a:endParaRPr lang="en-GB" sz="1600" dirty="0"/>
        </a:p>
      </dgm:t>
    </dgm:pt>
    <dgm:pt modelId="{EE229E78-1268-4A29-A0CA-1F433EB3E75D}" type="parTrans" cxnId="{1ED50344-D7E4-4EE7-90EB-8DC6A7E845C0}">
      <dgm:prSet/>
      <dgm:spPr/>
      <dgm:t>
        <a:bodyPr/>
        <a:lstStyle/>
        <a:p>
          <a:endParaRPr lang="en-GB"/>
        </a:p>
      </dgm:t>
    </dgm:pt>
    <dgm:pt modelId="{3EA35DF4-C1E9-4BBF-9A16-69097636E5E4}" type="sibTrans" cxnId="{1ED50344-D7E4-4EE7-90EB-8DC6A7E845C0}">
      <dgm:prSet/>
      <dgm:spPr/>
      <dgm:t>
        <a:bodyPr/>
        <a:lstStyle/>
        <a:p>
          <a:endParaRPr lang="en-GB"/>
        </a:p>
      </dgm:t>
    </dgm:pt>
    <dgm:pt modelId="{CDB98041-BAC4-49B0-B415-A62E54A15876}">
      <dgm:prSet phldrT="[Texto]" custT="1"/>
      <dgm:spPr/>
      <dgm:t>
        <a:bodyPr/>
        <a:lstStyle/>
        <a:p>
          <a:endParaRPr lang="en-GB" sz="1600" dirty="0"/>
        </a:p>
      </dgm:t>
    </dgm:pt>
    <dgm:pt modelId="{F45C3DC0-BA8D-48F9-A68C-F467F224EC9A}" type="parTrans" cxnId="{70579717-1DE8-4F1D-82D6-4EF4BCFD5B88}">
      <dgm:prSet/>
      <dgm:spPr/>
      <dgm:t>
        <a:bodyPr/>
        <a:lstStyle/>
        <a:p>
          <a:endParaRPr lang="es-ES"/>
        </a:p>
      </dgm:t>
    </dgm:pt>
    <dgm:pt modelId="{B6F3077B-A363-42A4-9E7C-35D4A8968AE1}" type="sibTrans" cxnId="{70579717-1DE8-4F1D-82D6-4EF4BCFD5B88}">
      <dgm:prSet/>
      <dgm:spPr/>
      <dgm:t>
        <a:bodyPr/>
        <a:lstStyle/>
        <a:p>
          <a:endParaRPr lang="es-ES"/>
        </a:p>
      </dgm:t>
    </dgm:pt>
    <dgm:pt modelId="{A40FAABF-34A5-47A5-B4CF-79C0A2487C8F}">
      <dgm:prSet phldrT="[Texto]" custT="1"/>
      <dgm:spPr/>
      <dgm:t>
        <a:bodyPr/>
        <a:lstStyle/>
        <a:p>
          <a:endParaRPr lang="en-GB" sz="1600" dirty="0"/>
        </a:p>
      </dgm:t>
    </dgm:pt>
    <dgm:pt modelId="{4C2142D6-1BB9-4512-9323-7B3D3C095147}" type="parTrans" cxnId="{DA5FF280-3C6E-4F6D-AFF1-533D3FCEF384}">
      <dgm:prSet/>
      <dgm:spPr/>
      <dgm:t>
        <a:bodyPr/>
        <a:lstStyle/>
        <a:p>
          <a:endParaRPr lang="es-ES"/>
        </a:p>
      </dgm:t>
    </dgm:pt>
    <dgm:pt modelId="{F901800F-1681-48AB-97C7-2405069680AE}" type="sibTrans" cxnId="{DA5FF280-3C6E-4F6D-AFF1-533D3FCEF384}">
      <dgm:prSet/>
      <dgm:spPr/>
      <dgm:t>
        <a:bodyPr/>
        <a:lstStyle/>
        <a:p>
          <a:endParaRPr lang="es-ES"/>
        </a:p>
      </dgm:t>
    </dgm:pt>
    <dgm:pt modelId="{B7BD5424-642E-4075-ABF6-81473144CE14}">
      <dgm:prSet phldrT="[Texto]" custT="1"/>
      <dgm:spPr/>
      <dgm:t>
        <a:bodyPr/>
        <a:lstStyle/>
        <a:p>
          <a:endParaRPr lang="en-GB" sz="1600" dirty="0"/>
        </a:p>
      </dgm:t>
    </dgm:pt>
    <dgm:pt modelId="{FF61FBE9-3B73-4450-9BC8-9CF5ECB46609}" type="parTrans" cxnId="{96AE4416-F379-4866-92A2-98B3DF4C3EA1}">
      <dgm:prSet/>
      <dgm:spPr/>
      <dgm:t>
        <a:bodyPr/>
        <a:lstStyle/>
        <a:p>
          <a:endParaRPr lang="es-ES"/>
        </a:p>
      </dgm:t>
    </dgm:pt>
    <dgm:pt modelId="{B99A1953-CC2D-4739-A016-2C302863A51D}" type="sibTrans" cxnId="{96AE4416-F379-4866-92A2-98B3DF4C3EA1}">
      <dgm:prSet/>
      <dgm:spPr/>
      <dgm:t>
        <a:bodyPr/>
        <a:lstStyle/>
        <a:p>
          <a:endParaRPr lang="es-ES"/>
        </a:p>
      </dgm:t>
    </dgm:pt>
    <dgm:pt modelId="{5565EBDC-963D-4810-8FDC-E1A879EED1B8}">
      <dgm:prSet phldrT="[Texto]" custT="1"/>
      <dgm:spPr/>
      <dgm:t>
        <a:bodyPr/>
        <a:lstStyle/>
        <a:p>
          <a:endParaRPr lang="en-GB" sz="1600" dirty="0"/>
        </a:p>
      </dgm:t>
    </dgm:pt>
    <dgm:pt modelId="{F368D6EB-9581-4D32-AA67-867A2CD80FE0}" type="parTrans" cxnId="{159835D1-1EB5-463A-A99B-C57D22E60768}">
      <dgm:prSet/>
      <dgm:spPr/>
      <dgm:t>
        <a:bodyPr/>
        <a:lstStyle/>
        <a:p>
          <a:endParaRPr lang="es-ES"/>
        </a:p>
      </dgm:t>
    </dgm:pt>
    <dgm:pt modelId="{4EDEEE68-A65F-450A-9C2D-EBDCAF7A099C}" type="sibTrans" cxnId="{159835D1-1EB5-463A-A99B-C57D22E60768}">
      <dgm:prSet/>
      <dgm:spPr/>
      <dgm:t>
        <a:bodyPr/>
        <a:lstStyle/>
        <a:p>
          <a:endParaRPr lang="es-ES"/>
        </a:p>
      </dgm:t>
    </dgm:pt>
    <dgm:pt modelId="{76FBB900-C9F0-4390-AC5B-7D84F3B0E391}">
      <dgm:prSet phldrT="[Texto]" custT="1"/>
      <dgm:spPr/>
      <dgm:t>
        <a:bodyPr/>
        <a:lstStyle/>
        <a:p>
          <a:endParaRPr lang="en-GB" sz="1600" dirty="0"/>
        </a:p>
      </dgm:t>
    </dgm:pt>
    <dgm:pt modelId="{AC5291A3-3537-4F19-AEC2-554530859614}" type="parTrans" cxnId="{D6F1FAD1-CAE1-4EED-B4FE-176CE5893FBF}">
      <dgm:prSet/>
      <dgm:spPr/>
      <dgm:t>
        <a:bodyPr/>
        <a:lstStyle/>
        <a:p>
          <a:endParaRPr lang="es-ES"/>
        </a:p>
      </dgm:t>
    </dgm:pt>
    <dgm:pt modelId="{6B1C2DC5-A63A-431A-9533-E9EEF47A0BC3}" type="sibTrans" cxnId="{D6F1FAD1-CAE1-4EED-B4FE-176CE5893FBF}">
      <dgm:prSet/>
      <dgm:spPr/>
      <dgm:t>
        <a:bodyPr/>
        <a:lstStyle/>
        <a:p>
          <a:endParaRPr lang="es-ES"/>
        </a:p>
      </dgm:t>
    </dgm:pt>
    <dgm:pt modelId="{BD3EBD51-03FF-4E28-B434-E57B11500652}" type="pres">
      <dgm:prSet presAssocID="{DC423932-96A4-4322-9FBC-D9F09EC85926}" presName="linearFlow" presStyleCnt="0">
        <dgm:presLayoutVars>
          <dgm:dir/>
          <dgm:animLvl val="lvl"/>
          <dgm:resizeHandles val="exact"/>
        </dgm:presLayoutVars>
      </dgm:prSet>
      <dgm:spPr/>
      <dgm:t>
        <a:bodyPr/>
        <a:lstStyle/>
        <a:p>
          <a:endParaRPr lang="en-GB"/>
        </a:p>
      </dgm:t>
    </dgm:pt>
    <dgm:pt modelId="{DFC2288A-7C18-427E-A4FB-971E8495467B}" type="pres">
      <dgm:prSet presAssocID="{46343888-79F3-4981-B5E9-1383C88B94F0}" presName="composite" presStyleCnt="0"/>
      <dgm:spPr/>
    </dgm:pt>
    <dgm:pt modelId="{B49909D0-A46B-429A-88CB-DB4A569DAD01}" type="pres">
      <dgm:prSet presAssocID="{46343888-79F3-4981-B5E9-1383C88B94F0}" presName="parTx" presStyleLbl="node1" presStyleIdx="0" presStyleCnt="3">
        <dgm:presLayoutVars>
          <dgm:chMax val="0"/>
          <dgm:chPref val="0"/>
          <dgm:bulletEnabled val="1"/>
        </dgm:presLayoutVars>
      </dgm:prSet>
      <dgm:spPr/>
      <dgm:t>
        <a:bodyPr/>
        <a:lstStyle/>
        <a:p>
          <a:endParaRPr lang="en-GB"/>
        </a:p>
      </dgm:t>
    </dgm:pt>
    <dgm:pt modelId="{177E4FA2-BAB4-46DF-8B18-34F2E7C1E480}" type="pres">
      <dgm:prSet presAssocID="{46343888-79F3-4981-B5E9-1383C88B94F0}" presName="parSh" presStyleLbl="node1" presStyleIdx="0" presStyleCnt="3"/>
      <dgm:spPr/>
      <dgm:t>
        <a:bodyPr/>
        <a:lstStyle/>
        <a:p>
          <a:endParaRPr lang="en-GB"/>
        </a:p>
      </dgm:t>
    </dgm:pt>
    <dgm:pt modelId="{B35A02D6-17CA-4B40-A89A-43E234BF5103}" type="pres">
      <dgm:prSet presAssocID="{46343888-79F3-4981-B5E9-1383C88B94F0}" presName="desTx" presStyleLbl="fgAcc1" presStyleIdx="0" presStyleCnt="3">
        <dgm:presLayoutVars>
          <dgm:bulletEnabled val="1"/>
        </dgm:presLayoutVars>
      </dgm:prSet>
      <dgm:spPr/>
      <dgm:t>
        <a:bodyPr/>
        <a:lstStyle/>
        <a:p>
          <a:endParaRPr lang="en-GB"/>
        </a:p>
      </dgm:t>
    </dgm:pt>
    <dgm:pt modelId="{767B98DD-AD43-4193-9697-621E89AAEAE6}" type="pres">
      <dgm:prSet presAssocID="{9C2AB7C2-8365-4F92-83C9-B98F131528F4}" presName="sibTrans" presStyleLbl="sibTrans2D1" presStyleIdx="0" presStyleCnt="2"/>
      <dgm:spPr/>
      <dgm:t>
        <a:bodyPr/>
        <a:lstStyle/>
        <a:p>
          <a:endParaRPr lang="en-GB"/>
        </a:p>
      </dgm:t>
    </dgm:pt>
    <dgm:pt modelId="{1F46D7DA-8C19-4FA3-9490-220C40960937}" type="pres">
      <dgm:prSet presAssocID="{9C2AB7C2-8365-4F92-83C9-B98F131528F4}" presName="connTx" presStyleLbl="sibTrans2D1" presStyleIdx="0" presStyleCnt="2"/>
      <dgm:spPr/>
      <dgm:t>
        <a:bodyPr/>
        <a:lstStyle/>
        <a:p>
          <a:endParaRPr lang="en-GB"/>
        </a:p>
      </dgm:t>
    </dgm:pt>
    <dgm:pt modelId="{A6FE2F53-8F36-4B95-8D46-A3CAB3D242FE}" type="pres">
      <dgm:prSet presAssocID="{03B6880B-B35C-450C-A873-BCE6304FAADC}" presName="composite" presStyleCnt="0"/>
      <dgm:spPr/>
    </dgm:pt>
    <dgm:pt modelId="{C08CBEBA-AE95-484C-9A2C-55F8F63E50C0}" type="pres">
      <dgm:prSet presAssocID="{03B6880B-B35C-450C-A873-BCE6304FAADC}" presName="parTx" presStyleLbl="node1" presStyleIdx="0" presStyleCnt="3">
        <dgm:presLayoutVars>
          <dgm:chMax val="0"/>
          <dgm:chPref val="0"/>
          <dgm:bulletEnabled val="1"/>
        </dgm:presLayoutVars>
      </dgm:prSet>
      <dgm:spPr/>
      <dgm:t>
        <a:bodyPr/>
        <a:lstStyle/>
        <a:p>
          <a:endParaRPr lang="en-GB"/>
        </a:p>
      </dgm:t>
    </dgm:pt>
    <dgm:pt modelId="{643AFECE-DE73-47E0-9C58-235EA6EEE80C}" type="pres">
      <dgm:prSet presAssocID="{03B6880B-B35C-450C-A873-BCE6304FAADC}" presName="parSh" presStyleLbl="node1" presStyleIdx="1" presStyleCnt="3"/>
      <dgm:spPr/>
      <dgm:t>
        <a:bodyPr/>
        <a:lstStyle/>
        <a:p>
          <a:endParaRPr lang="en-GB"/>
        </a:p>
      </dgm:t>
    </dgm:pt>
    <dgm:pt modelId="{7DDBB8CF-567E-4FA3-9654-A7F8180DCC67}" type="pres">
      <dgm:prSet presAssocID="{03B6880B-B35C-450C-A873-BCE6304FAADC}" presName="desTx" presStyleLbl="fgAcc1" presStyleIdx="1" presStyleCnt="3">
        <dgm:presLayoutVars>
          <dgm:bulletEnabled val="1"/>
        </dgm:presLayoutVars>
      </dgm:prSet>
      <dgm:spPr/>
      <dgm:t>
        <a:bodyPr/>
        <a:lstStyle/>
        <a:p>
          <a:endParaRPr lang="en-GB"/>
        </a:p>
      </dgm:t>
    </dgm:pt>
    <dgm:pt modelId="{FB8D3584-0390-4E99-8625-DF0B7AB4C148}" type="pres">
      <dgm:prSet presAssocID="{218545F8-4802-4C1A-93F3-85E435289293}" presName="sibTrans" presStyleLbl="sibTrans2D1" presStyleIdx="1" presStyleCnt="2"/>
      <dgm:spPr/>
      <dgm:t>
        <a:bodyPr/>
        <a:lstStyle/>
        <a:p>
          <a:endParaRPr lang="en-GB"/>
        </a:p>
      </dgm:t>
    </dgm:pt>
    <dgm:pt modelId="{1C73D3A7-E6DA-43FB-B892-5269D63FDCF2}" type="pres">
      <dgm:prSet presAssocID="{218545F8-4802-4C1A-93F3-85E435289293}" presName="connTx" presStyleLbl="sibTrans2D1" presStyleIdx="1" presStyleCnt="2"/>
      <dgm:spPr/>
      <dgm:t>
        <a:bodyPr/>
        <a:lstStyle/>
        <a:p>
          <a:endParaRPr lang="en-GB"/>
        </a:p>
      </dgm:t>
    </dgm:pt>
    <dgm:pt modelId="{427AE81D-6C9F-41E9-A17C-699067F2FD30}" type="pres">
      <dgm:prSet presAssocID="{CD4AF941-E46E-4FC0-A978-58D37214777D}" presName="composite" presStyleCnt="0"/>
      <dgm:spPr/>
    </dgm:pt>
    <dgm:pt modelId="{A732C8ED-36E0-47BE-963B-654F7EC9C891}" type="pres">
      <dgm:prSet presAssocID="{CD4AF941-E46E-4FC0-A978-58D37214777D}" presName="parTx" presStyleLbl="node1" presStyleIdx="1" presStyleCnt="3">
        <dgm:presLayoutVars>
          <dgm:chMax val="0"/>
          <dgm:chPref val="0"/>
          <dgm:bulletEnabled val="1"/>
        </dgm:presLayoutVars>
      </dgm:prSet>
      <dgm:spPr/>
      <dgm:t>
        <a:bodyPr/>
        <a:lstStyle/>
        <a:p>
          <a:endParaRPr lang="en-GB"/>
        </a:p>
      </dgm:t>
    </dgm:pt>
    <dgm:pt modelId="{8C71002D-8029-46A3-9E0D-1A9E782CC2A9}" type="pres">
      <dgm:prSet presAssocID="{CD4AF941-E46E-4FC0-A978-58D37214777D}" presName="parSh" presStyleLbl="node1" presStyleIdx="2" presStyleCnt="3"/>
      <dgm:spPr/>
      <dgm:t>
        <a:bodyPr/>
        <a:lstStyle/>
        <a:p>
          <a:endParaRPr lang="en-GB"/>
        </a:p>
      </dgm:t>
    </dgm:pt>
    <dgm:pt modelId="{85559B70-B188-466C-ABB7-6BF7970E9F26}" type="pres">
      <dgm:prSet presAssocID="{CD4AF941-E46E-4FC0-A978-58D37214777D}" presName="desTx" presStyleLbl="fgAcc1" presStyleIdx="2" presStyleCnt="3">
        <dgm:presLayoutVars>
          <dgm:bulletEnabled val="1"/>
        </dgm:presLayoutVars>
      </dgm:prSet>
      <dgm:spPr/>
      <dgm:t>
        <a:bodyPr/>
        <a:lstStyle/>
        <a:p>
          <a:endParaRPr lang="en-GB"/>
        </a:p>
      </dgm:t>
    </dgm:pt>
  </dgm:ptLst>
  <dgm:cxnLst>
    <dgm:cxn modelId="{0503CAF5-B6C6-4497-A7B5-5627BC114078}" srcId="{CD4AF941-E46E-4FC0-A978-58D37214777D}" destId="{357AA23D-D2E4-4DCC-9824-A56B493B60A0}" srcOrd="0" destOrd="0" parTransId="{4CA22569-BAAB-45E2-A089-5CE49DA36B51}" sibTransId="{EBE67765-ED9A-401A-8899-E29EE193B7A6}"/>
    <dgm:cxn modelId="{F85A4FC8-CD55-443B-BD7B-B852BA598F8E}" type="presOf" srcId="{218545F8-4802-4C1A-93F3-85E435289293}" destId="{1C73D3A7-E6DA-43FB-B892-5269D63FDCF2}" srcOrd="1" destOrd="0" presId="urn:microsoft.com/office/officeart/2005/8/layout/process3"/>
    <dgm:cxn modelId="{516AEB0B-1E65-4061-A2FF-EC87E7934F2C}" type="presOf" srcId="{A40FAABF-34A5-47A5-B4CF-79C0A2487C8F}" destId="{85559B70-B188-466C-ABB7-6BF7970E9F26}" srcOrd="0" destOrd="3" presId="urn:microsoft.com/office/officeart/2005/8/layout/process3"/>
    <dgm:cxn modelId="{CA2B40FF-FD56-4D23-986B-D60DFF03AA46}" srcId="{46343888-79F3-4981-B5E9-1383C88B94F0}" destId="{86E2FBDC-DAD0-403F-BA66-5DCC17D6ED4A}" srcOrd="2" destOrd="0" parTransId="{7DB04988-DF32-4F7E-A586-6C75316591BA}" sibTransId="{F686C1EA-3432-4425-9D49-B2A31A3534C7}"/>
    <dgm:cxn modelId="{DE436424-025F-48C0-BC6F-E5A72F0245AA}" type="presOf" srcId="{CD4AF941-E46E-4FC0-A978-58D37214777D}" destId="{A732C8ED-36E0-47BE-963B-654F7EC9C891}" srcOrd="0" destOrd="0" presId="urn:microsoft.com/office/officeart/2005/8/layout/process3"/>
    <dgm:cxn modelId="{33401F09-2779-44FE-921B-62BB0F4654B4}" type="presOf" srcId="{46343888-79F3-4981-B5E9-1383C88B94F0}" destId="{177E4FA2-BAB4-46DF-8B18-34F2E7C1E480}" srcOrd="1" destOrd="0" presId="urn:microsoft.com/office/officeart/2005/8/layout/process3"/>
    <dgm:cxn modelId="{1ED50344-D7E4-4EE7-90EB-8DC6A7E845C0}" srcId="{CD4AF941-E46E-4FC0-A978-58D37214777D}" destId="{9E61075B-F46D-49BC-AFFC-E0CC65012909}" srcOrd="4" destOrd="0" parTransId="{EE229E78-1268-4A29-A0CA-1F433EB3E75D}" sibTransId="{3EA35DF4-C1E9-4BBF-9A16-69097636E5E4}"/>
    <dgm:cxn modelId="{F1E69DBB-FF7B-4670-99F0-D8EA86A1B917}" type="presOf" srcId="{9E61075B-F46D-49BC-AFFC-E0CC65012909}" destId="{85559B70-B188-466C-ABB7-6BF7970E9F26}" srcOrd="0" destOrd="4" presId="urn:microsoft.com/office/officeart/2005/8/layout/process3"/>
    <dgm:cxn modelId="{51CE098D-E641-4BCA-8AB5-D0CF7B3B8DD3}" srcId="{DC423932-96A4-4322-9FBC-D9F09EC85926}" destId="{CD4AF941-E46E-4FC0-A978-58D37214777D}" srcOrd="2" destOrd="0" parTransId="{589C28DE-0470-41D2-88B9-67FA7BC3723D}" sibTransId="{30480DEC-B194-4F04-B258-613D6B75C6F0}"/>
    <dgm:cxn modelId="{29037A80-2C93-4A38-9016-798AE07EA6ED}" type="presOf" srcId="{03B6880B-B35C-450C-A873-BCE6304FAADC}" destId="{643AFECE-DE73-47E0-9C58-235EA6EEE80C}" srcOrd="1" destOrd="0" presId="urn:microsoft.com/office/officeart/2005/8/layout/process3"/>
    <dgm:cxn modelId="{3C940C80-B66C-435F-BE5D-F190F40B3126}" type="presOf" srcId="{2748DCAF-D298-4B4E-B393-41697D66BB21}" destId="{85559B70-B188-466C-ABB7-6BF7970E9F26}" srcOrd="0" destOrd="2" presId="urn:microsoft.com/office/officeart/2005/8/layout/process3"/>
    <dgm:cxn modelId="{45D19778-526D-496D-96FF-51CA8092D4A3}" type="presOf" srcId="{B7BD5424-642E-4075-ABF6-81473144CE14}" destId="{7DDBB8CF-567E-4FA3-9654-A7F8180DCC67}" srcOrd="0" destOrd="1" presId="urn:microsoft.com/office/officeart/2005/8/layout/process3"/>
    <dgm:cxn modelId="{65DE6D67-1C3C-460F-A9A9-FD0DF122FA59}" type="presOf" srcId="{67590873-D240-45F7-AAC9-B48C3A3AAD4B}" destId="{7DDBB8CF-567E-4FA3-9654-A7F8180DCC67}" srcOrd="0" destOrd="0" presId="urn:microsoft.com/office/officeart/2005/8/layout/process3"/>
    <dgm:cxn modelId="{D6F1FAD1-CAE1-4EED-B4FE-176CE5893FBF}" srcId="{46343888-79F3-4981-B5E9-1383C88B94F0}" destId="{76FBB900-C9F0-4390-AC5B-7D84F3B0E391}" srcOrd="3" destOrd="0" parTransId="{AC5291A3-3537-4F19-AEC2-554530859614}" sibTransId="{6B1C2DC5-A63A-431A-9533-E9EEF47A0BC3}"/>
    <dgm:cxn modelId="{96AE4416-F379-4866-92A2-98B3DF4C3EA1}" srcId="{03B6880B-B35C-450C-A873-BCE6304FAADC}" destId="{B7BD5424-642E-4075-ABF6-81473144CE14}" srcOrd="1" destOrd="0" parTransId="{FF61FBE9-3B73-4450-9BC8-9CF5ECB46609}" sibTransId="{B99A1953-CC2D-4739-A016-2C302863A51D}"/>
    <dgm:cxn modelId="{B7395AD3-1D00-46E8-83EC-775D1BA67226}" srcId="{46343888-79F3-4981-B5E9-1383C88B94F0}" destId="{8A144690-7D83-4B42-B448-A0942FBA0A47}" srcOrd="0" destOrd="0" parTransId="{EFB5323D-203D-49D6-A650-79403A64D0F6}" sibTransId="{52B8442A-7C4C-4B5F-81DA-E9D7CD993B1E}"/>
    <dgm:cxn modelId="{F495298A-692B-47EC-B247-0F9553D035D3}" srcId="{03B6880B-B35C-450C-A873-BCE6304FAADC}" destId="{67590873-D240-45F7-AAC9-B48C3A3AAD4B}" srcOrd="0" destOrd="0" parTransId="{7F540ADC-A9A0-43C4-975A-B6C574F95493}" sibTransId="{D5EF10C2-8031-4A39-915F-1340943B76BC}"/>
    <dgm:cxn modelId="{CFBEA797-1395-45A4-960A-5CD111A3D5BB}" type="presOf" srcId="{357AA23D-D2E4-4DCC-9824-A56B493B60A0}" destId="{85559B70-B188-466C-ABB7-6BF7970E9F26}" srcOrd="0" destOrd="0" presId="urn:microsoft.com/office/officeart/2005/8/layout/process3"/>
    <dgm:cxn modelId="{DA5FF280-3C6E-4F6D-AFF1-533D3FCEF384}" srcId="{CD4AF941-E46E-4FC0-A978-58D37214777D}" destId="{A40FAABF-34A5-47A5-B4CF-79C0A2487C8F}" srcOrd="3" destOrd="0" parTransId="{4C2142D6-1BB9-4512-9323-7B3D3C095147}" sibTransId="{F901800F-1681-48AB-97C7-2405069680AE}"/>
    <dgm:cxn modelId="{AE596FEE-53BD-4CE1-B74C-21EAB1C39D0B}" type="presOf" srcId="{CDB98041-BAC4-49B0-B415-A62E54A15876}" destId="{85559B70-B188-466C-ABB7-6BF7970E9F26}" srcOrd="0" destOrd="1" presId="urn:microsoft.com/office/officeart/2005/8/layout/process3"/>
    <dgm:cxn modelId="{CB2E6D34-5FE4-4573-B995-A98D9FB18D27}" type="presOf" srcId="{218545F8-4802-4C1A-93F3-85E435289293}" destId="{FB8D3584-0390-4E99-8625-DF0B7AB4C148}" srcOrd="0" destOrd="0" presId="urn:microsoft.com/office/officeart/2005/8/layout/process3"/>
    <dgm:cxn modelId="{21FC67B5-F143-4098-B750-3257A144AE15}" type="presOf" srcId="{E2A1D4D1-CC5C-493E-95F9-72996E45DEA1}" destId="{B35A02D6-17CA-4B40-A89A-43E234BF5103}" srcOrd="0" destOrd="4" presId="urn:microsoft.com/office/officeart/2005/8/layout/process3"/>
    <dgm:cxn modelId="{BDDE5E83-E797-42F5-A847-4E4596EF4A85}" type="presOf" srcId="{9C2AB7C2-8365-4F92-83C9-B98F131528F4}" destId="{1F46D7DA-8C19-4FA3-9490-220C40960937}" srcOrd="1" destOrd="0" presId="urn:microsoft.com/office/officeart/2005/8/layout/process3"/>
    <dgm:cxn modelId="{A8EFF611-266C-4FB2-8534-02655D5F2771}" srcId="{CD4AF941-E46E-4FC0-A978-58D37214777D}" destId="{2748DCAF-D298-4B4E-B393-41697D66BB21}" srcOrd="2" destOrd="0" parTransId="{BF143C1B-DE4A-461C-A180-B255BCD94982}" sibTransId="{72A25F46-A59E-44C1-BDD9-ED49FF0020B3}"/>
    <dgm:cxn modelId="{4B7B0F49-5696-48CA-B323-A88F15830B42}" type="presOf" srcId="{5565EBDC-963D-4810-8FDC-E1A879EED1B8}" destId="{B35A02D6-17CA-4B40-A89A-43E234BF5103}" srcOrd="0" destOrd="1" presId="urn:microsoft.com/office/officeart/2005/8/layout/process3"/>
    <dgm:cxn modelId="{A4FA6232-B226-45EC-92E2-FA5E4DCBF547}" type="presOf" srcId="{46343888-79F3-4981-B5E9-1383C88B94F0}" destId="{B49909D0-A46B-429A-88CB-DB4A569DAD01}" srcOrd="0" destOrd="0" presId="urn:microsoft.com/office/officeart/2005/8/layout/process3"/>
    <dgm:cxn modelId="{159835D1-1EB5-463A-A99B-C57D22E60768}" srcId="{46343888-79F3-4981-B5E9-1383C88B94F0}" destId="{5565EBDC-963D-4810-8FDC-E1A879EED1B8}" srcOrd="1" destOrd="0" parTransId="{F368D6EB-9581-4D32-AA67-867A2CD80FE0}" sibTransId="{4EDEEE68-A65F-450A-9C2D-EBDCAF7A099C}"/>
    <dgm:cxn modelId="{C6EB7432-0E1E-47B2-8F2D-939C170C6CC7}" type="presOf" srcId="{DC423932-96A4-4322-9FBC-D9F09EC85926}" destId="{BD3EBD51-03FF-4E28-B434-E57B11500652}" srcOrd="0" destOrd="0" presId="urn:microsoft.com/office/officeart/2005/8/layout/process3"/>
    <dgm:cxn modelId="{91B2FC03-3758-41BF-A714-4AAAA4428F4E}" srcId="{03B6880B-B35C-450C-A873-BCE6304FAADC}" destId="{3B6FAF98-A8D3-4055-B0CE-A6A23C9749FF}" srcOrd="2" destOrd="0" parTransId="{919B1F34-0FE3-4103-9990-0D990AF784D3}" sibTransId="{5B90B4DB-E723-4D5A-915F-667F9683D4C6}"/>
    <dgm:cxn modelId="{A837696B-EF01-4345-93FE-EEF0B89BA20E}" type="presOf" srcId="{9C2AB7C2-8365-4F92-83C9-B98F131528F4}" destId="{767B98DD-AD43-4193-9697-621E89AAEAE6}" srcOrd="0" destOrd="0" presId="urn:microsoft.com/office/officeart/2005/8/layout/process3"/>
    <dgm:cxn modelId="{43635178-CAA1-4963-806B-EC1E602ABF9D}" srcId="{DC423932-96A4-4322-9FBC-D9F09EC85926}" destId="{46343888-79F3-4981-B5E9-1383C88B94F0}" srcOrd="0" destOrd="0" parTransId="{9F3A84EF-6846-4699-A663-E62C43305B8E}" sibTransId="{9C2AB7C2-8365-4F92-83C9-B98F131528F4}"/>
    <dgm:cxn modelId="{3EC48057-B0C1-4A51-BFB8-C6E04BC7E612}" srcId="{DC423932-96A4-4322-9FBC-D9F09EC85926}" destId="{03B6880B-B35C-450C-A873-BCE6304FAADC}" srcOrd="1" destOrd="0" parTransId="{D4B3766D-A138-4958-B20E-DDAEDD7DA5C9}" sibTransId="{218545F8-4802-4C1A-93F3-85E435289293}"/>
    <dgm:cxn modelId="{CE68CE5A-8A9C-4C61-B98A-EAC8A124A9F5}" srcId="{46343888-79F3-4981-B5E9-1383C88B94F0}" destId="{E2A1D4D1-CC5C-493E-95F9-72996E45DEA1}" srcOrd="4" destOrd="0" parTransId="{8B78A06D-80B0-4960-BC34-864B095BE76A}" sibTransId="{93C8E785-D734-4FA0-9E4B-B224B9606F1D}"/>
    <dgm:cxn modelId="{8F4F6D72-CB31-4BF5-A92E-FD44A6061C53}" type="presOf" srcId="{03B6880B-B35C-450C-A873-BCE6304FAADC}" destId="{C08CBEBA-AE95-484C-9A2C-55F8F63E50C0}" srcOrd="0" destOrd="0" presId="urn:microsoft.com/office/officeart/2005/8/layout/process3"/>
    <dgm:cxn modelId="{8B93B870-A850-4AFF-BE13-5A25C2FBA8AD}" type="presOf" srcId="{76FBB900-C9F0-4390-AC5B-7D84F3B0E391}" destId="{B35A02D6-17CA-4B40-A89A-43E234BF5103}" srcOrd="0" destOrd="3" presId="urn:microsoft.com/office/officeart/2005/8/layout/process3"/>
    <dgm:cxn modelId="{FA139835-F7F8-4C42-B8D6-23519D230417}" type="presOf" srcId="{3B6FAF98-A8D3-4055-B0CE-A6A23C9749FF}" destId="{7DDBB8CF-567E-4FA3-9654-A7F8180DCC67}" srcOrd="0" destOrd="2" presId="urn:microsoft.com/office/officeart/2005/8/layout/process3"/>
    <dgm:cxn modelId="{91ADA744-8BE7-47AF-908C-53D7DA3E76D3}" type="presOf" srcId="{8A144690-7D83-4B42-B448-A0942FBA0A47}" destId="{B35A02D6-17CA-4B40-A89A-43E234BF5103}" srcOrd="0" destOrd="0" presId="urn:microsoft.com/office/officeart/2005/8/layout/process3"/>
    <dgm:cxn modelId="{70579717-1DE8-4F1D-82D6-4EF4BCFD5B88}" srcId="{CD4AF941-E46E-4FC0-A978-58D37214777D}" destId="{CDB98041-BAC4-49B0-B415-A62E54A15876}" srcOrd="1" destOrd="0" parTransId="{F45C3DC0-BA8D-48F9-A68C-F467F224EC9A}" sibTransId="{B6F3077B-A363-42A4-9E7C-35D4A8968AE1}"/>
    <dgm:cxn modelId="{5C163844-C9B4-4F74-A53E-DEC7B6597BC1}" type="presOf" srcId="{86E2FBDC-DAD0-403F-BA66-5DCC17D6ED4A}" destId="{B35A02D6-17CA-4B40-A89A-43E234BF5103}" srcOrd="0" destOrd="2" presId="urn:microsoft.com/office/officeart/2005/8/layout/process3"/>
    <dgm:cxn modelId="{A13E3DCD-2F0D-4F1C-8EDC-2AFCC3EE9A5B}" type="presOf" srcId="{CD4AF941-E46E-4FC0-A978-58D37214777D}" destId="{8C71002D-8029-46A3-9E0D-1A9E782CC2A9}" srcOrd="1" destOrd="0" presId="urn:microsoft.com/office/officeart/2005/8/layout/process3"/>
    <dgm:cxn modelId="{88E9834A-BF54-402A-A6AB-A03EC1317094}" type="presParOf" srcId="{BD3EBD51-03FF-4E28-B434-E57B11500652}" destId="{DFC2288A-7C18-427E-A4FB-971E8495467B}" srcOrd="0" destOrd="0" presId="urn:microsoft.com/office/officeart/2005/8/layout/process3"/>
    <dgm:cxn modelId="{5DB9D76F-74B5-417B-92B6-513FD8C4B863}" type="presParOf" srcId="{DFC2288A-7C18-427E-A4FB-971E8495467B}" destId="{B49909D0-A46B-429A-88CB-DB4A569DAD01}" srcOrd="0" destOrd="0" presId="urn:microsoft.com/office/officeart/2005/8/layout/process3"/>
    <dgm:cxn modelId="{FA35CCE5-E97A-451F-A838-C25B579DCFD0}" type="presParOf" srcId="{DFC2288A-7C18-427E-A4FB-971E8495467B}" destId="{177E4FA2-BAB4-46DF-8B18-34F2E7C1E480}" srcOrd="1" destOrd="0" presId="urn:microsoft.com/office/officeart/2005/8/layout/process3"/>
    <dgm:cxn modelId="{E2165E77-2DC4-4864-90D3-801B3DA72C67}" type="presParOf" srcId="{DFC2288A-7C18-427E-A4FB-971E8495467B}" destId="{B35A02D6-17CA-4B40-A89A-43E234BF5103}" srcOrd="2" destOrd="0" presId="urn:microsoft.com/office/officeart/2005/8/layout/process3"/>
    <dgm:cxn modelId="{6E85123D-630F-4720-8751-B6DA4B8E66F3}" type="presParOf" srcId="{BD3EBD51-03FF-4E28-B434-E57B11500652}" destId="{767B98DD-AD43-4193-9697-621E89AAEAE6}" srcOrd="1" destOrd="0" presId="urn:microsoft.com/office/officeart/2005/8/layout/process3"/>
    <dgm:cxn modelId="{48FA6CFC-5CF4-4398-8D79-BDD7AA59C034}" type="presParOf" srcId="{767B98DD-AD43-4193-9697-621E89AAEAE6}" destId="{1F46D7DA-8C19-4FA3-9490-220C40960937}" srcOrd="0" destOrd="0" presId="urn:microsoft.com/office/officeart/2005/8/layout/process3"/>
    <dgm:cxn modelId="{D444DAC1-2C83-4D5C-8EB8-0A4872352625}" type="presParOf" srcId="{BD3EBD51-03FF-4E28-B434-E57B11500652}" destId="{A6FE2F53-8F36-4B95-8D46-A3CAB3D242FE}" srcOrd="2" destOrd="0" presId="urn:microsoft.com/office/officeart/2005/8/layout/process3"/>
    <dgm:cxn modelId="{95EF5AD9-2D7E-4D83-9D26-72D3CFB58A80}" type="presParOf" srcId="{A6FE2F53-8F36-4B95-8D46-A3CAB3D242FE}" destId="{C08CBEBA-AE95-484C-9A2C-55F8F63E50C0}" srcOrd="0" destOrd="0" presId="urn:microsoft.com/office/officeart/2005/8/layout/process3"/>
    <dgm:cxn modelId="{C649F11C-C215-464D-AEEC-E95786242CDF}" type="presParOf" srcId="{A6FE2F53-8F36-4B95-8D46-A3CAB3D242FE}" destId="{643AFECE-DE73-47E0-9C58-235EA6EEE80C}" srcOrd="1" destOrd="0" presId="urn:microsoft.com/office/officeart/2005/8/layout/process3"/>
    <dgm:cxn modelId="{4E48DE1C-4781-47FE-BF3C-88937D40C8CB}" type="presParOf" srcId="{A6FE2F53-8F36-4B95-8D46-A3CAB3D242FE}" destId="{7DDBB8CF-567E-4FA3-9654-A7F8180DCC67}" srcOrd="2" destOrd="0" presId="urn:microsoft.com/office/officeart/2005/8/layout/process3"/>
    <dgm:cxn modelId="{3868D47D-9728-4B19-A3E3-C2CE7897CA6D}" type="presParOf" srcId="{BD3EBD51-03FF-4E28-B434-E57B11500652}" destId="{FB8D3584-0390-4E99-8625-DF0B7AB4C148}" srcOrd="3" destOrd="0" presId="urn:microsoft.com/office/officeart/2005/8/layout/process3"/>
    <dgm:cxn modelId="{47E85FAF-7CAA-43B4-B3DC-8EF4B36F9BD1}" type="presParOf" srcId="{FB8D3584-0390-4E99-8625-DF0B7AB4C148}" destId="{1C73D3A7-E6DA-43FB-B892-5269D63FDCF2}" srcOrd="0" destOrd="0" presId="urn:microsoft.com/office/officeart/2005/8/layout/process3"/>
    <dgm:cxn modelId="{C04F5F71-F0B3-4582-AF63-DB41B76C1269}" type="presParOf" srcId="{BD3EBD51-03FF-4E28-B434-E57B11500652}" destId="{427AE81D-6C9F-41E9-A17C-699067F2FD30}" srcOrd="4" destOrd="0" presId="urn:microsoft.com/office/officeart/2005/8/layout/process3"/>
    <dgm:cxn modelId="{4DE69BBB-4938-4B27-9640-DB5B5C336BC3}" type="presParOf" srcId="{427AE81D-6C9F-41E9-A17C-699067F2FD30}" destId="{A732C8ED-36E0-47BE-963B-654F7EC9C891}" srcOrd="0" destOrd="0" presId="urn:microsoft.com/office/officeart/2005/8/layout/process3"/>
    <dgm:cxn modelId="{9527D9A9-0D3F-450B-90E9-ABE77AFB5C0C}" type="presParOf" srcId="{427AE81D-6C9F-41E9-A17C-699067F2FD30}" destId="{8C71002D-8029-46A3-9E0D-1A9E782CC2A9}" srcOrd="1" destOrd="0" presId="urn:microsoft.com/office/officeart/2005/8/layout/process3"/>
    <dgm:cxn modelId="{FDCEE679-24A3-40F8-8949-9C1F15AB430C}" type="presParOf" srcId="{427AE81D-6C9F-41E9-A17C-699067F2FD30}" destId="{85559B70-B188-466C-ABB7-6BF7970E9F26}"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068241C-A5F8-4A19-B7B5-62C161D6493F}" type="doc">
      <dgm:prSet loTypeId="urn:microsoft.com/office/officeart/2005/8/layout/vList3#1" loCatId="list" qsTypeId="urn:microsoft.com/office/officeart/2005/8/quickstyle/simple1" qsCatId="simple" csTypeId="urn:microsoft.com/office/officeart/2005/8/colors/accent6_1" csCatId="accent6" phldr="1"/>
      <dgm:spPr/>
    </dgm:pt>
    <dgm:pt modelId="{9A6B71E5-59EC-4C36-A954-3A5F4804A8CD}">
      <dgm:prSet phldrT="[Texto]" custT="1"/>
      <dgm:spPr/>
      <dgm:t>
        <a:bodyPr/>
        <a:lstStyle/>
        <a:p>
          <a:pPr algn="l"/>
          <a:r>
            <a:rPr lang="es-ES" sz="2000" b="1" dirty="0" smtClean="0"/>
            <a:t>Alemania – La Sociedad </a:t>
          </a:r>
          <a:r>
            <a:rPr lang="es-ES" sz="2000" b="1" dirty="0" err="1" smtClean="0"/>
            <a:t>Fraunhofer</a:t>
          </a:r>
          <a:endParaRPr lang="es-ES" sz="2000" dirty="0"/>
        </a:p>
      </dgm:t>
    </dgm:pt>
    <dgm:pt modelId="{11085E45-FD95-43ED-A277-D28FA5727035}" type="parTrans" cxnId="{68B19CAC-7B9C-4F33-9643-B585F66F5EBC}">
      <dgm:prSet/>
      <dgm:spPr/>
      <dgm:t>
        <a:bodyPr/>
        <a:lstStyle/>
        <a:p>
          <a:endParaRPr lang="es-ES"/>
        </a:p>
      </dgm:t>
    </dgm:pt>
    <dgm:pt modelId="{AC4057AA-4345-45EC-832E-516D07B6DFEA}" type="sibTrans" cxnId="{68B19CAC-7B9C-4F33-9643-B585F66F5EBC}">
      <dgm:prSet/>
      <dgm:spPr/>
      <dgm:t>
        <a:bodyPr/>
        <a:lstStyle/>
        <a:p>
          <a:endParaRPr lang="es-ES"/>
        </a:p>
      </dgm:t>
    </dgm:pt>
    <dgm:pt modelId="{2E0D9545-02FF-43CD-ACFF-DB1DB5C4D4DE}">
      <dgm:prSet phldrT="[Texto]" custT="1"/>
      <dgm:spPr/>
      <dgm:t>
        <a:bodyPr/>
        <a:lstStyle/>
        <a:p>
          <a:pPr algn="l"/>
          <a:r>
            <a:rPr lang="es-ES" sz="2000" b="1" dirty="0" smtClean="0"/>
            <a:t>EEUU </a:t>
          </a:r>
          <a:r>
            <a:rPr lang="es-ES" sz="2000" b="1" dirty="0" smtClean="0"/>
            <a:t>- </a:t>
          </a:r>
          <a:r>
            <a:rPr lang="es-ES" sz="2000" b="1" dirty="0" err="1" smtClean="0"/>
            <a:t>Advanced</a:t>
          </a:r>
          <a:r>
            <a:rPr lang="es-ES" sz="2000" b="1" dirty="0" smtClean="0"/>
            <a:t> </a:t>
          </a:r>
          <a:r>
            <a:rPr lang="es-ES" sz="2000" b="1" dirty="0" err="1" smtClean="0"/>
            <a:t>Manufacturing</a:t>
          </a:r>
          <a:r>
            <a:rPr lang="es-ES" sz="2000" b="1" dirty="0" smtClean="0"/>
            <a:t> </a:t>
          </a:r>
          <a:r>
            <a:rPr lang="es-ES" sz="2000" b="1" dirty="0" err="1" smtClean="0"/>
            <a:t>Partnership</a:t>
          </a:r>
          <a:r>
            <a:rPr lang="es-ES" sz="2000" b="1" dirty="0" smtClean="0"/>
            <a:t> </a:t>
          </a:r>
          <a:r>
            <a:rPr lang="es-ES" sz="2000" b="1" dirty="0" smtClean="0"/>
            <a:t>2.0</a:t>
          </a:r>
          <a:endParaRPr lang="es-ES" sz="2000" b="1" dirty="0"/>
        </a:p>
      </dgm:t>
    </dgm:pt>
    <dgm:pt modelId="{95D96E89-1983-4EF7-99E0-5D940653B561}" type="parTrans" cxnId="{A2EF8C3A-63BC-427E-BFAA-8BDD6C1C4ED0}">
      <dgm:prSet/>
      <dgm:spPr/>
      <dgm:t>
        <a:bodyPr/>
        <a:lstStyle/>
        <a:p>
          <a:endParaRPr lang="es-ES"/>
        </a:p>
      </dgm:t>
    </dgm:pt>
    <dgm:pt modelId="{C1717CFF-F415-472C-9D60-C2358DF7C628}" type="sibTrans" cxnId="{A2EF8C3A-63BC-427E-BFAA-8BDD6C1C4ED0}">
      <dgm:prSet/>
      <dgm:spPr/>
      <dgm:t>
        <a:bodyPr/>
        <a:lstStyle/>
        <a:p>
          <a:endParaRPr lang="es-ES"/>
        </a:p>
      </dgm:t>
    </dgm:pt>
    <dgm:pt modelId="{16B31B26-7A39-4975-A1CF-0A5AAF4C3B5F}">
      <dgm:prSet phldrT="[Texto]" custT="1"/>
      <dgm:spPr/>
      <dgm:t>
        <a:bodyPr/>
        <a:lstStyle/>
        <a:p>
          <a:pPr algn="l"/>
          <a:r>
            <a:rPr lang="es-ES" sz="2000" b="1" dirty="0" smtClean="0"/>
            <a:t>Gran Bretaña - </a:t>
          </a:r>
          <a:r>
            <a:rPr lang="es-ES" sz="2000" b="1" dirty="0" err="1" smtClean="0"/>
            <a:t>The</a:t>
          </a:r>
          <a:r>
            <a:rPr lang="es-ES" sz="2000" b="1" dirty="0" smtClean="0"/>
            <a:t> Plan </a:t>
          </a:r>
          <a:r>
            <a:rPr lang="es-ES" sz="2000" b="1" dirty="0" err="1" smtClean="0"/>
            <a:t>for</a:t>
          </a:r>
          <a:r>
            <a:rPr lang="es-ES" sz="2000" b="1" dirty="0" smtClean="0"/>
            <a:t> </a:t>
          </a:r>
          <a:r>
            <a:rPr lang="es-ES" sz="2000" b="1" dirty="0" err="1" smtClean="0"/>
            <a:t>Growth</a:t>
          </a:r>
          <a:endParaRPr lang="es-ES" sz="2000" b="1" dirty="0"/>
        </a:p>
      </dgm:t>
    </dgm:pt>
    <dgm:pt modelId="{E819B50C-BFFC-4B1E-8466-66C2DA5F0965}" type="parTrans" cxnId="{752E6181-46EE-41F1-95D2-51E3789B9230}">
      <dgm:prSet/>
      <dgm:spPr/>
      <dgm:t>
        <a:bodyPr/>
        <a:lstStyle/>
        <a:p>
          <a:endParaRPr lang="es-ES"/>
        </a:p>
      </dgm:t>
    </dgm:pt>
    <dgm:pt modelId="{ECBA14B8-FD05-4E66-A208-2E9ED84EE1C5}" type="sibTrans" cxnId="{752E6181-46EE-41F1-95D2-51E3789B9230}">
      <dgm:prSet/>
      <dgm:spPr/>
      <dgm:t>
        <a:bodyPr/>
        <a:lstStyle/>
        <a:p>
          <a:endParaRPr lang="es-ES"/>
        </a:p>
      </dgm:t>
    </dgm:pt>
    <dgm:pt modelId="{B7AA5FB6-6FEC-4A0D-8D1B-A4D190EF7F53}">
      <dgm:prSet phldrT="[Texto]" custT="1"/>
      <dgm:spPr/>
      <dgm:t>
        <a:bodyPr/>
        <a:lstStyle/>
        <a:p>
          <a:pPr algn="just"/>
          <a:r>
            <a:rPr lang="es-ES" sz="2000" b="1" dirty="0" smtClean="0"/>
            <a:t>Japón - </a:t>
          </a:r>
          <a:r>
            <a:rPr lang="es-ES" sz="2000" b="1" dirty="0" err="1" smtClean="0"/>
            <a:t>Abenomics</a:t>
          </a:r>
          <a:endParaRPr lang="es-AR" sz="2000" dirty="0" smtClean="0"/>
        </a:p>
      </dgm:t>
    </dgm:pt>
    <dgm:pt modelId="{D957BF95-FFFB-42FC-8922-C98A52366A17}" type="parTrans" cxnId="{27FF5C39-3A4E-49D5-815E-A180B5597B79}">
      <dgm:prSet/>
      <dgm:spPr/>
      <dgm:t>
        <a:bodyPr/>
        <a:lstStyle/>
        <a:p>
          <a:endParaRPr lang="es-ES"/>
        </a:p>
      </dgm:t>
    </dgm:pt>
    <dgm:pt modelId="{CF86D9E0-E363-4071-9E38-0CB70E3C7914}" type="sibTrans" cxnId="{27FF5C39-3A4E-49D5-815E-A180B5597B79}">
      <dgm:prSet/>
      <dgm:spPr/>
      <dgm:t>
        <a:bodyPr/>
        <a:lstStyle/>
        <a:p>
          <a:endParaRPr lang="es-ES"/>
        </a:p>
      </dgm:t>
    </dgm:pt>
    <dgm:pt modelId="{AD6CD748-7748-4744-961E-F3BCFCFCD2D4}">
      <dgm:prSet phldrT="[Texto]" custT="1"/>
      <dgm:spPr>
        <a:ln>
          <a:solidFill>
            <a:schemeClr val="accent6">
              <a:lumMod val="60000"/>
              <a:lumOff val="40000"/>
            </a:schemeClr>
          </a:solidFill>
        </a:ln>
      </dgm:spPr>
      <dgm:t>
        <a:bodyPr/>
        <a:lstStyle/>
        <a:p>
          <a:pPr algn="just"/>
          <a:r>
            <a:rPr lang="es-ES" sz="2000" b="1" dirty="0" smtClean="0"/>
            <a:t>China - XII Plan </a:t>
          </a:r>
          <a:r>
            <a:rPr lang="es-ES" sz="2000" b="1" dirty="0" smtClean="0"/>
            <a:t>Quinquenal</a:t>
          </a:r>
          <a:endParaRPr lang="es-AR" sz="2000" b="1" dirty="0" smtClean="0"/>
        </a:p>
      </dgm:t>
    </dgm:pt>
    <dgm:pt modelId="{6D6D82F0-C2F8-4A59-BB7F-0D80C5843A62}" type="parTrans" cxnId="{BE8CB2DD-3A73-4FA9-B875-205E33F2B05E}">
      <dgm:prSet/>
      <dgm:spPr/>
      <dgm:t>
        <a:bodyPr/>
        <a:lstStyle/>
        <a:p>
          <a:endParaRPr lang="es-ES"/>
        </a:p>
      </dgm:t>
    </dgm:pt>
    <dgm:pt modelId="{EFD45B07-B114-4B45-9A75-6C5A34FA5FAC}" type="sibTrans" cxnId="{BE8CB2DD-3A73-4FA9-B875-205E33F2B05E}">
      <dgm:prSet/>
      <dgm:spPr/>
      <dgm:t>
        <a:bodyPr/>
        <a:lstStyle/>
        <a:p>
          <a:endParaRPr lang="es-ES"/>
        </a:p>
      </dgm:t>
    </dgm:pt>
    <dgm:pt modelId="{0746495D-02F5-4470-9BA2-BC61399729B1}">
      <dgm:prSet phldrT="[Texto]" custT="1"/>
      <dgm:spPr>
        <a:ln>
          <a:solidFill>
            <a:schemeClr val="accent6">
              <a:lumMod val="60000"/>
              <a:lumOff val="40000"/>
            </a:schemeClr>
          </a:solidFill>
        </a:ln>
      </dgm:spPr>
      <dgm:t>
        <a:bodyPr/>
        <a:lstStyle/>
        <a:p>
          <a:pPr algn="just"/>
          <a:r>
            <a:rPr lang="es-ES" sz="2000" b="1" dirty="0" smtClean="0"/>
            <a:t>Brasil - Plan </a:t>
          </a:r>
          <a:r>
            <a:rPr lang="es-ES" sz="2000" b="1" dirty="0" err="1" smtClean="0"/>
            <a:t>Maior</a:t>
          </a:r>
          <a:endParaRPr lang="es-AR" sz="2000" b="1" dirty="0" smtClean="0"/>
        </a:p>
      </dgm:t>
    </dgm:pt>
    <dgm:pt modelId="{E2E0B022-C9FF-401B-8B3F-4F1E3D3ED488}" type="parTrans" cxnId="{28E6F640-06F3-4BDD-B0EA-FCABFA2F124A}">
      <dgm:prSet/>
      <dgm:spPr/>
      <dgm:t>
        <a:bodyPr/>
        <a:lstStyle/>
        <a:p>
          <a:endParaRPr lang="es-ES"/>
        </a:p>
      </dgm:t>
    </dgm:pt>
    <dgm:pt modelId="{390A0170-D93A-4570-A28E-3A45AF6E2FCD}" type="sibTrans" cxnId="{28E6F640-06F3-4BDD-B0EA-FCABFA2F124A}">
      <dgm:prSet/>
      <dgm:spPr/>
      <dgm:t>
        <a:bodyPr/>
        <a:lstStyle/>
        <a:p>
          <a:endParaRPr lang="es-ES"/>
        </a:p>
      </dgm:t>
    </dgm:pt>
    <dgm:pt modelId="{6578B40D-82BD-4F26-A2AB-5FF3D876B99F}" type="pres">
      <dgm:prSet presAssocID="{2068241C-A5F8-4A19-B7B5-62C161D6493F}" presName="linearFlow" presStyleCnt="0">
        <dgm:presLayoutVars>
          <dgm:dir/>
          <dgm:resizeHandles val="exact"/>
        </dgm:presLayoutVars>
      </dgm:prSet>
      <dgm:spPr/>
    </dgm:pt>
    <dgm:pt modelId="{2F938E8C-287E-4403-A952-853B0BF956B5}" type="pres">
      <dgm:prSet presAssocID="{9A6B71E5-59EC-4C36-A954-3A5F4804A8CD}" presName="composite" presStyleCnt="0"/>
      <dgm:spPr/>
    </dgm:pt>
    <dgm:pt modelId="{EBDD638A-0DAB-49E7-B1A4-565BF3F10585}" type="pres">
      <dgm:prSet presAssocID="{9A6B71E5-59EC-4C36-A954-3A5F4804A8CD}"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dgm:spPr>
    </dgm:pt>
    <dgm:pt modelId="{EFEC6AA5-F286-4DD7-B458-1582A0E2284D}" type="pres">
      <dgm:prSet presAssocID="{9A6B71E5-59EC-4C36-A954-3A5F4804A8CD}" presName="txShp" presStyleLbl="node1" presStyleIdx="0" presStyleCnt="6" custLinFactNeighborX="424" custLinFactNeighborY="8739">
        <dgm:presLayoutVars>
          <dgm:bulletEnabled val="1"/>
        </dgm:presLayoutVars>
      </dgm:prSet>
      <dgm:spPr/>
      <dgm:t>
        <a:bodyPr/>
        <a:lstStyle/>
        <a:p>
          <a:endParaRPr lang="es-ES"/>
        </a:p>
      </dgm:t>
    </dgm:pt>
    <dgm:pt modelId="{4745C1C0-91A6-4247-9A6F-CD172A134B3D}" type="pres">
      <dgm:prSet presAssocID="{AC4057AA-4345-45EC-832E-516D07B6DFEA}" presName="spacing" presStyleCnt="0"/>
      <dgm:spPr/>
    </dgm:pt>
    <dgm:pt modelId="{017FE1F2-2140-42EA-AEA2-639D136946CD}" type="pres">
      <dgm:prSet presAssocID="{2E0D9545-02FF-43CD-ACFF-DB1DB5C4D4DE}" presName="composite" presStyleCnt="0"/>
      <dgm:spPr/>
    </dgm:pt>
    <dgm:pt modelId="{6D3EA692-A6FE-4372-A972-658F914EDFBF}" type="pres">
      <dgm:prSet presAssocID="{2E0D9545-02FF-43CD-ACFF-DB1DB5C4D4DE}" presName="imgShp"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dgm:spPr>
    </dgm:pt>
    <dgm:pt modelId="{E458421F-3543-4F47-9A77-3D9C138A7E0D}" type="pres">
      <dgm:prSet presAssocID="{2E0D9545-02FF-43CD-ACFF-DB1DB5C4D4DE}" presName="txShp" presStyleLbl="node1" presStyleIdx="1" presStyleCnt="6">
        <dgm:presLayoutVars>
          <dgm:bulletEnabled val="1"/>
        </dgm:presLayoutVars>
      </dgm:prSet>
      <dgm:spPr/>
      <dgm:t>
        <a:bodyPr/>
        <a:lstStyle/>
        <a:p>
          <a:endParaRPr lang="es-ES"/>
        </a:p>
      </dgm:t>
    </dgm:pt>
    <dgm:pt modelId="{93206F7D-4A42-43CE-9D7E-F0454BE4E63E}" type="pres">
      <dgm:prSet presAssocID="{C1717CFF-F415-472C-9D60-C2358DF7C628}" presName="spacing" presStyleCnt="0"/>
      <dgm:spPr/>
    </dgm:pt>
    <dgm:pt modelId="{4C23B9ED-C415-4816-AC14-74F88168AF5C}" type="pres">
      <dgm:prSet presAssocID="{16B31B26-7A39-4975-A1CF-0A5AAF4C3B5F}" presName="composite" presStyleCnt="0"/>
      <dgm:spPr/>
    </dgm:pt>
    <dgm:pt modelId="{3B056CA9-90A3-46E2-9519-5AD14D4757F4}" type="pres">
      <dgm:prSet presAssocID="{16B31B26-7A39-4975-A1CF-0A5AAF4C3B5F}" presName="imgShp" presStyleLbl="fgImgPlace1" presStyleIdx="2" presStyleCnt="6"/>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pt>
    <dgm:pt modelId="{FDCD1603-F6EA-4707-92D1-264485055626}" type="pres">
      <dgm:prSet presAssocID="{16B31B26-7A39-4975-A1CF-0A5AAF4C3B5F}" presName="txShp" presStyleLbl="node1" presStyleIdx="2" presStyleCnt="6">
        <dgm:presLayoutVars>
          <dgm:bulletEnabled val="1"/>
        </dgm:presLayoutVars>
      </dgm:prSet>
      <dgm:spPr/>
      <dgm:t>
        <a:bodyPr/>
        <a:lstStyle/>
        <a:p>
          <a:endParaRPr lang="es-ES"/>
        </a:p>
      </dgm:t>
    </dgm:pt>
    <dgm:pt modelId="{639DFC28-1C96-4407-92FD-211CE6DB3078}" type="pres">
      <dgm:prSet presAssocID="{ECBA14B8-FD05-4E66-A208-2E9ED84EE1C5}" presName="spacing" presStyleCnt="0"/>
      <dgm:spPr/>
    </dgm:pt>
    <dgm:pt modelId="{FD9F2AE1-328A-4F63-83F5-A1E952540512}" type="pres">
      <dgm:prSet presAssocID="{B7AA5FB6-6FEC-4A0D-8D1B-A4D190EF7F53}" presName="composite" presStyleCnt="0"/>
      <dgm:spPr/>
    </dgm:pt>
    <dgm:pt modelId="{1BC6B5C7-21CF-4814-82CC-EF43C58E894F}" type="pres">
      <dgm:prSet presAssocID="{B7AA5FB6-6FEC-4A0D-8D1B-A4D190EF7F53}" presName="imgShp"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dgm:spPr>
    </dgm:pt>
    <dgm:pt modelId="{ED327BCB-C0F7-49A9-8A58-66B765AD5E74}" type="pres">
      <dgm:prSet presAssocID="{B7AA5FB6-6FEC-4A0D-8D1B-A4D190EF7F53}" presName="txShp" presStyleLbl="node1" presStyleIdx="3" presStyleCnt="6">
        <dgm:presLayoutVars>
          <dgm:bulletEnabled val="1"/>
        </dgm:presLayoutVars>
      </dgm:prSet>
      <dgm:spPr/>
      <dgm:t>
        <a:bodyPr/>
        <a:lstStyle/>
        <a:p>
          <a:endParaRPr lang="es-ES"/>
        </a:p>
      </dgm:t>
    </dgm:pt>
    <dgm:pt modelId="{A425B57C-91E6-45B4-9FFA-FE911C98C14E}" type="pres">
      <dgm:prSet presAssocID="{CF86D9E0-E363-4071-9E38-0CB70E3C7914}" presName="spacing" presStyleCnt="0"/>
      <dgm:spPr/>
    </dgm:pt>
    <dgm:pt modelId="{1E4AEC7F-ADF2-4871-9199-A751216BD5B8}" type="pres">
      <dgm:prSet presAssocID="{0746495D-02F5-4470-9BA2-BC61399729B1}" presName="composite" presStyleCnt="0"/>
      <dgm:spPr/>
    </dgm:pt>
    <dgm:pt modelId="{CF69EE72-AD1F-47C6-9C37-9A3DF1F64D20}" type="pres">
      <dgm:prSet presAssocID="{0746495D-02F5-4470-9BA2-BC61399729B1}" presName="imgShp"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a:ln>
          <a:solidFill>
            <a:schemeClr val="accent6">
              <a:lumMod val="40000"/>
              <a:lumOff val="60000"/>
            </a:schemeClr>
          </a:solidFill>
        </a:ln>
      </dgm:spPr>
    </dgm:pt>
    <dgm:pt modelId="{7C14581B-17F7-4EEF-B2FC-96A33C7E701C}" type="pres">
      <dgm:prSet presAssocID="{0746495D-02F5-4470-9BA2-BC61399729B1}" presName="txShp" presStyleLbl="node1" presStyleIdx="4" presStyleCnt="6">
        <dgm:presLayoutVars>
          <dgm:bulletEnabled val="1"/>
        </dgm:presLayoutVars>
      </dgm:prSet>
      <dgm:spPr/>
      <dgm:t>
        <a:bodyPr/>
        <a:lstStyle/>
        <a:p>
          <a:endParaRPr lang="es-ES"/>
        </a:p>
      </dgm:t>
    </dgm:pt>
    <dgm:pt modelId="{E7452438-34CD-4971-82DC-110546C42044}" type="pres">
      <dgm:prSet presAssocID="{390A0170-D93A-4570-A28E-3A45AF6E2FCD}" presName="spacing" presStyleCnt="0"/>
      <dgm:spPr/>
    </dgm:pt>
    <dgm:pt modelId="{FEA52E52-8788-4051-BA17-DDEFE2B97563}" type="pres">
      <dgm:prSet presAssocID="{AD6CD748-7748-4744-961E-F3BCFCFCD2D4}" presName="composite" presStyleCnt="0"/>
      <dgm:spPr/>
    </dgm:pt>
    <dgm:pt modelId="{47FFBD72-CE33-4B4B-B306-F13E36DF1CB5}" type="pres">
      <dgm:prSet presAssocID="{AD6CD748-7748-4744-961E-F3BCFCFCD2D4}" presName="imgShp"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a:solidFill>
            <a:schemeClr val="accent6">
              <a:lumMod val="60000"/>
              <a:lumOff val="40000"/>
            </a:schemeClr>
          </a:solidFill>
        </a:ln>
      </dgm:spPr>
    </dgm:pt>
    <dgm:pt modelId="{ABC38291-A4E6-4F2B-9161-9210D3257597}" type="pres">
      <dgm:prSet presAssocID="{AD6CD748-7748-4744-961E-F3BCFCFCD2D4}" presName="txShp" presStyleLbl="node1" presStyleIdx="5" presStyleCnt="6">
        <dgm:presLayoutVars>
          <dgm:bulletEnabled val="1"/>
        </dgm:presLayoutVars>
      </dgm:prSet>
      <dgm:spPr/>
      <dgm:t>
        <a:bodyPr/>
        <a:lstStyle/>
        <a:p>
          <a:endParaRPr lang="es-ES"/>
        </a:p>
      </dgm:t>
    </dgm:pt>
  </dgm:ptLst>
  <dgm:cxnLst>
    <dgm:cxn modelId="{752E6181-46EE-41F1-95D2-51E3789B9230}" srcId="{2068241C-A5F8-4A19-B7B5-62C161D6493F}" destId="{16B31B26-7A39-4975-A1CF-0A5AAF4C3B5F}" srcOrd="2" destOrd="0" parTransId="{E819B50C-BFFC-4B1E-8466-66C2DA5F0965}" sibTransId="{ECBA14B8-FD05-4E66-A208-2E9ED84EE1C5}"/>
    <dgm:cxn modelId="{28E6F640-06F3-4BDD-B0EA-FCABFA2F124A}" srcId="{2068241C-A5F8-4A19-B7B5-62C161D6493F}" destId="{0746495D-02F5-4470-9BA2-BC61399729B1}" srcOrd="4" destOrd="0" parTransId="{E2E0B022-C9FF-401B-8B3F-4F1E3D3ED488}" sibTransId="{390A0170-D93A-4570-A28E-3A45AF6E2FCD}"/>
    <dgm:cxn modelId="{E9E2EC3F-AD7B-4C6E-B3B7-9C4DB1CF717E}" type="presOf" srcId="{2E0D9545-02FF-43CD-ACFF-DB1DB5C4D4DE}" destId="{E458421F-3543-4F47-9A77-3D9C138A7E0D}" srcOrd="0" destOrd="0" presId="urn:microsoft.com/office/officeart/2005/8/layout/vList3#1"/>
    <dgm:cxn modelId="{2840D84D-21E0-4F6B-A044-446D07DCDA70}" type="presOf" srcId="{B7AA5FB6-6FEC-4A0D-8D1B-A4D190EF7F53}" destId="{ED327BCB-C0F7-49A9-8A58-66B765AD5E74}" srcOrd="0" destOrd="0" presId="urn:microsoft.com/office/officeart/2005/8/layout/vList3#1"/>
    <dgm:cxn modelId="{3CAD925D-EC78-481D-9826-5BC3CD1F9BE3}" type="presOf" srcId="{AD6CD748-7748-4744-961E-F3BCFCFCD2D4}" destId="{ABC38291-A4E6-4F2B-9161-9210D3257597}" srcOrd="0" destOrd="0" presId="urn:microsoft.com/office/officeart/2005/8/layout/vList3#1"/>
    <dgm:cxn modelId="{B519EA6F-57E6-4874-85F9-0D3F52F0C724}" type="presOf" srcId="{2068241C-A5F8-4A19-B7B5-62C161D6493F}" destId="{6578B40D-82BD-4F26-A2AB-5FF3D876B99F}" srcOrd="0" destOrd="0" presId="urn:microsoft.com/office/officeart/2005/8/layout/vList3#1"/>
    <dgm:cxn modelId="{27FF5C39-3A4E-49D5-815E-A180B5597B79}" srcId="{2068241C-A5F8-4A19-B7B5-62C161D6493F}" destId="{B7AA5FB6-6FEC-4A0D-8D1B-A4D190EF7F53}" srcOrd="3" destOrd="0" parTransId="{D957BF95-FFFB-42FC-8922-C98A52366A17}" sibTransId="{CF86D9E0-E363-4071-9E38-0CB70E3C7914}"/>
    <dgm:cxn modelId="{F3B7FABA-8552-490F-B6DD-E11B7B689D22}" type="presOf" srcId="{16B31B26-7A39-4975-A1CF-0A5AAF4C3B5F}" destId="{FDCD1603-F6EA-4707-92D1-264485055626}" srcOrd="0" destOrd="0" presId="urn:microsoft.com/office/officeart/2005/8/layout/vList3#1"/>
    <dgm:cxn modelId="{BE8CB2DD-3A73-4FA9-B875-205E33F2B05E}" srcId="{2068241C-A5F8-4A19-B7B5-62C161D6493F}" destId="{AD6CD748-7748-4744-961E-F3BCFCFCD2D4}" srcOrd="5" destOrd="0" parTransId="{6D6D82F0-C2F8-4A59-BB7F-0D80C5843A62}" sibTransId="{EFD45B07-B114-4B45-9A75-6C5A34FA5FAC}"/>
    <dgm:cxn modelId="{A063336A-8E18-4244-808B-DEC88B65454F}" type="presOf" srcId="{0746495D-02F5-4470-9BA2-BC61399729B1}" destId="{7C14581B-17F7-4EEF-B2FC-96A33C7E701C}" srcOrd="0" destOrd="0" presId="urn:microsoft.com/office/officeart/2005/8/layout/vList3#1"/>
    <dgm:cxn modelId="{58A102B1-5DA6-4E15-917D-D4CB37ADDA2D}" type="presOf" srcId="{9A6B71E5-59EC-4C36-A954-3A5F4804A8CD}" destId="{EFEC6AA5-F286-4DD7-B458-1582A0E2284D}" srcOrd="0" destOrd="0" presId="urn:microsoft.com/office/officeart/2005/8/layout/vList3#1"/>
    <dgm:cxn modelId="{68B19CAC-7B9C-4F33-9643-B585F66F5EBC}" srcId="{2068241C-A5F8-4A19-B7B5-62C161D6493F}" destId="{9A6B71E5-59EC-4C36-A954-3A5F4804A8CD}" srcOrd="0" destOrd="0" parTransId="{11085E45-FD95-43ED-A277-D28FA5727035}" sibTransId="{AC4057AA-4345-45EC-832E-516D07B6DFEA}"/>
    <dgm:cxn modelId="{A2EF8C3A-63BC-427E-BFAA-8BDD6C1C4ED0}" srcId="{2068241C-A5F8-4A19-B7B5-62C161D6493F}" destId="{2E0D9545-02FF-43CD-ACFF-DB1DB5C4D4DE}" srcOrd="1" destOrd="0" parTransId="{95D96E89-1983-4EF7-99E0-5D940653B561}" sibTransId="{C1717CFF-F415-472C-9D60-C2358DF7C628}"/>
    <dgm:cxn modelId="{95DF91D5-26B4-414D-8549-2ECEEE978A88}" type="presParOf" srcId="{6578B40D-82BD-4F26-A2AB-5FF3D876B99F}" destId="{2F938E8C-287E-4403-A952-853B0BF956B5}" srcOrd="0" destOrd="0" presId="urn:microsoft.com/office/officeart/2005/8/layout/vList3#1"/>
    <dgm:cxn modelId="{C8781BE1-0EF7-4F7A-9338-F350839E98D4}" type="presParOf" srcId="{2F938E8C-287E-4403-A952-853B0BF956B5}" destId="{EBDD638A-0DAB-49E7-B1A4-565BF3F10585}" srcOrd="0" destOrd="0" presId="urn:microsoft.com/office/officeart/2005/8/layout/vList3#1"/>
    <dgm:cxn modelId="{B0BFF534-E3AE-4724-AB09-7486270118E9}" type="presParOf" srcId="{2F938E8C-287E-4403-A952-853B0BF956B5}" destId="{EFEC6AA5-F286-4DD7-B458-1582A0E2284D}" srcOrd="1" destOrd="0" presId="urn:microsoft.com/office/officeart/2005/8/layout/vList3#1"/>
    <dgm:cxn modelId="{787B4A3B-D1FE-4C51-A052-57EEF32536B2}" type="presParOf" srcId="{6578B40D-82BD-4F26-A2AB-5FF3D876B99F}" destId="{4745C1C0-91A6-4247-9A6F-CD172A134B3D}" srcOrd="1" destOrd="0" presId="urn:microsoft.com/office/officeart/2005/8/layout/vList3#1"/>
    <dgm:cxn modelId="{69998836-E426-486B-B98D-4D190EDC0BA0}" type="presParOf" srcId="{6578B40D-82BD-4F26-A2AB-5FF3D876B99F}" destId="{017FE1F2-2140-42EA-AEA2-639D136946CD}" srcOrd="2" destOrd="0" presId="urn:microsoft.com/office/officeart/2005/8/layout/vList3#1"/>
    <dgm:cxn modelId="{273BC51B-49C0-4585-8547-F8554748ADA5}" type="presParOf" srcId="{017FE1F2-2140-42EA-AEA2-639D136946CD}" destId="{6D3EA692-A6FE-4372-A972-658F914EDFBF}" srcOrd="0" destOrd="0" presId="urn:microsoft.com/office/officeart/2005/8/layout/vList3#1"/>
    <dgm:cxn modelId="{19DDA6F8-BEDE-41AB-A165-21B018236473}" type="presParOf" srcId="{017FE1F2-2140-42EA-AEA2-639D136946CD}" destId="{E458421F-3543-4F47-9A77-3D9C138A7E0D}" srcOrd="1" destOrd="0" presId="urn:microsoft.com/office/officeart/2005/8/layout/vList3#1"/>
    <dgm:cxn modelId="{002803D7-76D4-4E1D-B56A-52BEE2898B50}" type="presParOf" srcId="{6578B40D-82BD-4F26-A2AB-5FF3D876B99F}" destId="{93206F7D-4A42-43CE-9D7E-F0454BE4E63E}" srcOrd="3" destOrd="0" presId="urn:microsoft.com/office/officeart/2005/8/layout/vList3#1"/>
    <dgm:cxn modelId="{98951703-CBE7-40D3-8744-360A609396EF}" type="presParOf" srcId="{6578B40D-82BD-4F26-A2AB-5FF3D876B99F}" destId="{4C23B9ED-C415-4816-AC14-74F88168AF5C}" srcOrd="4" destOrd="0" presId="urn:microsoft.com/office/officeart/2005/8/layout/vList3#1"/>
    <dgm:cxn modelId="{F2C35621-8177-49D1-ABEB-E8F73B94DF5E}" type="presParOf" srcId="{4C23B9ED-C415-4816-AC14-74F88168AF5C}" destId="{3B056CA9-90A3-46E2-9519-5AD14D4757F4}" srcOrd="0" destOrd="0" presId="urn:microsoft.com/office/officeart/2005/8/layout/vList3#1"/>
    <dgm:cxn modelId="{622AC73B-BF99-47C8-91F7-B5EF45BABF7B}" type="presParOf" srcId="{4C23B9ED-C415-4816-AC14-74F88168AF5C}" destId="{FDCD1603-F6EA-4707-92D1-264485055626}" srcOrd="1" destOrd="0" presId="urn:microsoft.com/office/officeart/2005/8/layout/vList3#1"/>
    <dgm:cxn modelId="{753A821C-8726-48BF-AA25-35A6832832FF}" type="presParOf" srcId="{6578B40D-82BD-4F26-A2AB-5FF3D876B99F}" destId="{639DFC28-1C96-4407-92FD-211CE6DB3078}" srcOrd="5" destOrd="0" presId="urn:microsoft.com/office/officeart/2005/8/layout/vList3#1"/>
    <dgm:cxn modelId="{D2C1C99F-9D4D-46A6-8973-BEA76496B566}" type="presParOf" srcId="{6578B40D-82BD-4F26-A2AB-5FF3D876B99F}" destId="{FD9F2AE1-328A-4F63-83F5-A1E952540512}" srcOrd="6" destOrd="0" presId="urn:microsoft.com/office/officeart/2005/8/layout/vList3#1"/>
    <dgm:cxn modelId="{03A2CB0B-B184-465E-A826-FC0ADAC84798}" type="presParOf" srcId="{FD9F2AE1-328A-4F63-83F5-A1E952540512}" destId="{1BC6B5C7-21CF-4814-82CC-EF43C58E894F}" srcOrd="0" destOrd="0" presId="urn:microsoft.com/office/officeart/2005/8/layout/vList3#1"/>
    <dgm:cxn modelId="{90B36292-867D-49EA-8392-B96C75A9F0EA}" type="presParOf" srcId="{FD9F2AE1-328A-4F63-83F5-A1E952540512}" destId="{ED327BCB-C0F7-49A9-8A58-66B765AD5E74}" srcOrd="1" destOrd="0" presId="urn:microsoft.com/office/officeart/2005/8/layout/vList3#1"/>
    <dgm:cxn modelId="{0861100B-843C-42DA-B0E0-0720B1427935}" type="presParOf" srcId="{6578B40D-82BD-4F26-A2AB-5FF3D876B99F}" destId="{A425B57C-91E6-45B4-9FFA-FE911C98C14E}" srcOrd="7" destOrd="0" presId="urn:microsoft.com/office/officeart/2005/8/layout/vList3#1"/>
    <dgm:cxn modelId="{9F689F22-9DE9-42A3-B7D8-929A976F6DF8}" type="presParOf" srcId="{6578B40D-82BD-4F26-A2AB-5FF3D876B99F}" destId="{1E4AEC7F-ADF2-4871-9199-A751216BD5B8}" srcOrd="8" destOrd="0" presId="urn:microsoft.com/office/officeart/2005/8/layout/vList3#1"/>
    <dgm:cxn modelId="{894BF83E-1E97-4585-BC69-EBFE8750ABBC}" type="presParOf" srcId="{1E4AEC7F-ADF2-4871-9199-A751216BD5B8}" destId="{CF69EE72-AD1F-47C6-9C37-9A3DF1F64D20}" srcOrd="0" destOrd="0" presId="urn:microsoft.com/office/officeart/2005/8/layout/vList3#1"/>
    <dgm:cxn modelId="{D9D6F069-DED7-448F-B897-771416566A35}" type="presParOf" srcId="{1E4AEC7F-ADF2-4871-9199-A751216BD5B8}" destId="{7C14581B-17F7-4EEF-B2FC-96A33C7E701C}" srcOrd="1" destOrd="0" presId="urn:microsoft.com/office/officeart/2005/8/layout/vList3#1"/>
    <dgm:cxn modelId="{16BE35D4-3D61-49F7-9BF8-6AFA43F193BF}" type="presParOf" srcId="{6578B40D-82BD-4F26-A2AB-5FF3D876B99F}" destId="{E7452438-34CD-4971-82DC-110546C42044}" srcOrd="9" destOrd="0" presId="urn:microsoft.com/office/officeart/2005/8/layout/vList3#1"/>
    <dgm:cxn modelId="{16B705C0-9945-40A9-B449-4EAADD751D48}" type="presParOf" srcId="{6578B40D-82BD-4F26-A2AB-5FF3D876B99F}" destId="{FEA52E52-8788-4051-BA17-DDEFE2B97563}" srcOrd="10" destOrd="0" presId="urn:microsoft.com/office/officeart/2005/8/layout/vList3#1"/>
    <dgm:cxn modelId="{41AD5A36-A880-4FBB-9A4D-754F359DF0D0}" type="presParOf" srcId="{FEA52E52-8788-4051-BA17-DDEFE2B97563}" destId="{47FFBD72-CE33-4B4B-B306-F13E36DF1CB5}" srcOrd="0" destOrd="0" presId="urn:microsoft.com/office/officeart/2005/8/layout/vList3#1"/>
    <dgm:cxn modelId="{D7DF4C7E-31D7-4452-88AF-726854D55298}" type="presParOf" srcId="{FEA52E52-8788-4051-BA17-DDEFE2B97563}" destId="{ABC38291-A4E6-4F2B-9161-9210D3257597}"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EA97AC4-C5DB-49BC-BAE8-69FE9817F2DA}" type="doc">
      <dgm:prSet loTypeId="urn:microsoft.com/office/officeart/2005/8/layout/vList2" loCatId="list" qsTypeId="urn:microsoft.com/office/officeart/2005/8/quickstyle/simple4" qsCatId="simple" csTypeId="urn:microsoft.com/office/officeart/2005/8/colors/accent1_2" csCatId="accent1" phldr="1"/>
      <dgm:spPr/>
      <dgm:t>
        <a:bodyPr/>
        <a:lstStyle/>
        <a:p>
          <a:endParaRPr lang="en-US"/>
        </a:p>
      </dgm:t>
    </dgm:pt>
    <dgm:pt modelId="{AA87A0E2-0DE6-4A04-9FF2-17FF73130DE0}">
      <dgm:prSet phldrT="[Texto]" custT="1"/>
      <dgm:spPr/>
      <dgm:t>
        <a:bodyPr/>
        <a:lstStyle/>
        <a:p>
          <a:r>
            <a:rPr lang="es-ES" sz="2000" dirty="0" smtClean="0"/>
            <a:t>Única rama dentro de los servicios que </a:t>
          </a:r>
          <a:r>
            <a:rPr lang="es-ES" sz="1800" dirty="0" smtClean="0"/>
            <a:t>es</a:t>
          </a:r>
          <a:r>
            <a:rPr lang="es-ES" sz="2000" dirty="0" smtClean="0"/>
            <a:t> esencialmente proveedora de otros sectores productivos</a:t>
          </a:r>
          <a:endParaRPr lang="en-US" sz="2000" dirty="0"/>
        </a:p>
      </dgm:t>
    </dgm:pt>
    <dgm:pt modelId="{CEFEF86F-C8D7-4756-9CAB-AAF4B699DFEC}" type="parTrans" cxnId="{2405766F-7C48-4BFA-9169-F8933936DB6F}">
      <dgm:prSet/>
      <dgm:spPr/>
      <dgm:t>
        <a:bodyPr/>
        <a:lstStyle/>
        <a:p>
          <a:endParaRPr lang="en-US" sz="1600"/>
        </a:p>
      </dgm:t>
    </dgm:pt>
    <dgm:pt modelId="{3EFD0A9E-2727-4AB7-A17E-01C94F1D00A6}" type="sibTrans" cxnId="{2405766F-7C48-4BFA-9169-F8933936DB6F}">
      <dgm:prSet/>
      <dgm:spPr/>
      <dgm:t>
        <a:bodyPr/>
        <a:lstStyle/>
        <a:p>
          <a:endParaRPr lang="en-US" sz="1600"/>
        </a:p>
      </dgm:t>
    </dgm:pt>
    <dgm:pt modelId="{4C0532D1-0AA2-46A9-A166-55AD1E7CBCED}">
      <dgm:prSet phldrT="[Texto]" custT="1"/>
      <dgm:spPr/>
      <dgm:t>
        <a:bodyPr/>
        <a:lstStyle/>
        <a:p>
          <a:r>
            <a:rPr lang="es-ES" sz="2000" dirty="0" smtClean="0"/>
            <a:t>Este sector posee una elevada participación en los puestos totales de trabajo de la economía argentina, del 5,1%  (1997)</a:t>
          </a:r>
          <a:endParaRPr lang="en-US" sz="2000" dirty="0"/>
        </a:p>
      </dgm:t>
    </dgm:pt>
    <dgm:pt modelId="{54961462-A305-4672-B3AC-88DE09E0A12A}" type="parTrans" cxnId="{700EC39A-F630-4C35-9268-C4BFC456C4CF}">
      <dgm:prSet/>
      <dgm:spPr/>
      <dgm:t>
        <a:bodyPr/>
        <a:lstStyle/>
        <a:p>
          <a:endParaRPr lang="en-US" sz="1600"/>
        </a:p>
      </dgm:t>
    </dgm:pt>
    <dgm:pt modelId="{BE8627D5-0459-4442-9F56-C27256D29FC5}" type="sibTrans" cxnId="{700EC39A-F630-4C35-9268-C4BFC456C4CF}">
      <dgm:prSet/>
      <dgm:spPr/>
      <dgm:t>
        <a:bodyPr/>
        <a:lstStyle/>
        <a:p>
          <a:endParaRPr lang="en-US" sz="1600"/>
        </a:p>
      </dgm:t>
    </dgm:pt>
    <dgm:pt modelId="{B3714319-687C-4C71-8F45-012D74D8D3AF}">
      <dgm:prSet phldrT="[Texto]" custT="1"/>
      <dgm:spPr/>
      <dgm:t>
        <a:bodyPr/>
        <a:lstStyle/>
        <a:p>
          <a:r>
            <a:rPr lang="es-AR" sz="1600" dirty="0" smtClean="0"/>
            <a:t>Exhibe gran dinamismo y crecimiento</a:t>
          </a:r>
          <a:endParaRPr lang="en-US" sz="1600" dirty="0"/>
        </a:p>
      </dgm:t>
    </dgm:pt>
    <dgm:pt modelId="{709117BB-902A-4B83-AD4C-E80E8259F0E9}" type="parTrans" cxnId="{8AE060AC-2823-4D1F-A0DD-D7DA9AB3D2BF}">
      <dgm:prSet/>
      <dgm:spPr/>
      <dgm:t>
        <a:bodyPr/>
        <a:lstStyle/>
        <a:p>
          <a:endParaRPr lang="en-US" sz="1600"/>
        </a:p>
      </dgm:t>
    </dgm:pt>
    <dgm:pt modelId="{75BDA19C-4983-40AD-BD06-F1F1D62508DA}" type="sibTrans" cxnId="{8AE060AC-2823-4D1F-A0DD-D7DA9AB3D2BF}">
      <dgm:prSet/>
      <dgm:spPr/>
      <dgm:t>
        <a:bodyPr/>
        <a:lstStyle/>
        <a:p>
          <a:endParaRPr lang="en-US" sz="1600"/>
        </a:p>
      </dgm:t>
    </dgm:pt>
    <dgm:pt modelId="{DC418B24-AD86-432F-9E5E-3C1185513CCB}">
      <dgm:prSet phldrT="[Texto]" custT="1"/>
      <dgm:spPr/>
      <dgm:t>
        <a:bodyPr/>
        <a:lstStyle/>
        <a:p>
          <a:r>
            <a:rPr lang="es-ES" sz="1600" dirty="0" smtClean="0"/>
            <a:t>El resto de los servicios tiene escasa relación con el entramado productivo, destinando la mayor parte de su producto al consumo final.</a:t>
          </a:r>
          <a:endParaRPr lang="en-US" sz="1600" dirty="0"/>
        </a:p>
      </dgm:t>
    </dgm:pt>
    <dgm:pt modelId="{613751F5-FF5C-4BD3-909D-3937F221BFFD}" type="parTrans" cxnId="{F174EE34-8C21-4217-8D87-3A0DE9828F8D}">
      <dgm:prSet/>
      <dgm:spPr/>
      <dgm:t>
        <a:bodyPr/>
        <a:lstStyle/>
        <a:p>
          <a:endParaRPr lang="en-US" sz="1600"/>
        </a:p>
      </dgm:t>
    </dgm:pt>
    <dgm:pt modelId="{2E1ACF9F-B6BE-485E-AAB1-B01753DDD0EA}" type="sibTrans" cxnId="{F174EE34-8C21-4217-8D87-3A0DE9828F8D}">
      <dgm:prSet/>
      <dgm:spPr/>
      <dgm:t>
        <a:bodyPr/>
        <a:lstStyle/>
        <a:p>
          <a:endParaRPr lang="en-US" sz="1600"/>
        </a:p>
      </dgm:t>
    </dgm:pt>
    <dgm:pt modelId="{3BCE480E-FCF2-4E4C-9124-B1ACDB4C6073}">
      <dgm:prSet phldrT="[Texto]" custT="1"/>
      <dgm:spPr/>
      <dgm:t>
        <a:bodyPr/>
        <a:lstStyle/>
        <a:p>
          <a:r>
            <a:rPr lang="es-AR" sz="2000" dirty="0" smtClean="0"/>
            <a:t>Posee una estructura de empleo superior a la media de la economía argentina</a:t>
          </a:r>
          <a:endParaRPr lang="en-US" sz="2000" dirty="0"/>
        </a:p>
      </dgm:t>
    </dgm:pt>
    <dgm:pt modelId="{15895D3F-4B76-40EA-AEB8-63270EE309BE}" type="parTrans" cxnId="{BE0FFD73-E77A-4C19-93C3-75F1B96FDFF0}">
      <dgm:prSet/>
      <dgm:spPr/>
      <dgm:t>
        <a:bodyPr/>
        <a:lstStyle/>
        <a:p>
          <a:endParaRPr lang="en-US" sz="1600"/>
        </a:p>
      </dgm:t>
    </dgm:pt>
    <dgm:pt modelId="{53CA6B37-ECAC-4878-858C-2E798C32F894}" type="sibTrans" cxnId="{BE0FFD73-E77A-4C19-93C3-75F1B96FDFF0}">
      <dgm:prSet/>
      <dgm:spPr/>
      <dgm:t>
        <a:bodyPr/>
        <a:lstStyle/>
        <a:p>
          <a:endParaRPr lang="en-US" sz="1600"/>
        </a:p>
      </dgm:t>
    </dgm:pt>
    <dgm:pt modelId="{D21D18B1-3431-4DAC-BAF5-E31323F3A896}">
      <dgm:prSet phldrT="[Texto]" custT="1"/>
      <dgm:spPr/>
      <dgm:t>
        <a:bodyPr/>
        <a:lstStyle/>
        <a:p>
          <a:r>
            <a:rPr lang="es-AR" sz="1600" dirty="0" smtClean="0"/>
            <a:t>El sector cuenta con un 39% de profesionales y técnicos y un 49% de trabajadores semi-calificados</a:t>
          </a:r>
          <a:endParaRPr lang="en-US" sz="1600" dirty="0"/>
        </a:p>
      </dgm:t>
    </dgm:pt>
    <dgm:pt modelId="{631587BA-77A1-41F9-BE5D-D3139AD0359F}" type="parTrans" cxnId="{F7D83825-B3DD-470E-A2F6-16DA583E899E}">
      <dgm:prSet/>
      <dgm:spPr/>
      <dgm:t>
        <a:bodyPr/>
        <a:lstStyle/>
        <a:p>
          <a:endParaRPr lang="en-US" sz="1600"/>
        </a:p>
      </dgm:t>
    </dgm:pt>
    <dgm:pt modelId="{9943AC40-815D-4DDD-995D-CA0829A5E9E9}" type="sibTrans" cxnId="{F7D83825-B3DD-470E-A2F6-16DA583E899E}">
      <dgm:prSet/>
      <dgm:spPr/>
      <dgm:t>
        <a:bodyPr/>
        <a:lstStyle/>
        <a:p>
          <a:endParaRPr lang="en-US" sz="1600"/>
        </a:p>
      </dgm:t>
    </dgm:pt>
    <dgm:pt modelId="{EA28BEEA-0260-4966-AE15-8B753D12D07C}" type="pres">
      <dgm:prSet presAssocID="{9EA97AC4-C5DB-49BC-BAE8-69FE9817F2DA}" presName="linear" presStyleCnt="0">
        <dgm:presLayoutVars>
          <dgm:animLvl val="lvl"/>
          <dgm:resizeHandles val="exact"/>
        </dgm:presLayoutVars>
      </dgm:prSet>
      <dgm:spPr/>
      <dgm:t>
        <a:bodyPr/>
        <a:lstStyle/>
        <a:p>
          <a:endParaRPr lang="es-ES"/>
        </a:p>
      </dgm:t>
    </dgm:pt>
    <dgm:pt modelId="{76AF2655-5952-4F0A-A926-F1A77EDD0FBF}" type="pres">
      <dgm:prSet presAssocID="{AA87A0E2-0DE6-4A04-9FF2-17FF73130DE0}" presName="parentText" presStyleLbl="node1" presStyleIdx="0" presStyleCnt="3">
        <dgm:presLayoutVars>
          <dgm:chMax val="0"/>
          <dgm:bulletEnabled val="1"/>
        </dgm:presLayoutVars>
      </dgm:prSet>
      <dgm:spPr/>
      <dgm:t>
        <a:bodyPr/>
        <a:lstStyle/>
        <a:p>
          <a:endParaRPr lang="en-US"/>
        </a:p>
      </dgm:t>
    </dgm:pt>
    <dgm:pt modelId="{FD0ECD01-0B19-4A1E-9CAC-157A1DA5BB6D}" type="pres">
      <dgm:prSet presAssocID="{AA87A0E2-0DE6-4A04-9FF2-17FF73130DE0}" presName="childText" presStyleLbl="revTx" presStyleIdx="0" presStyleCnt="3">
        <dgm:presLayoutVars>
          <dgm:bulletEnabled val="1"/>
        </dgm:presLayoutVars>
      </dgm:prSet>
      <dgm:spPr/>
      <dgm:t>
        <a:bodyPr/>
        <a:lstStyle/>
        <a:p>
          <a:endParaRPr lang="en-US"/>
        </a:p>
      </dgm:t>
    </dgm:pt>
    <dgm:pt modelId="{E3E15C3E-5203-4C9A-A15A-EEB020A7EF60}" type="pres">
      <dgm:prSet presAssocID="{4C0532D1-0AA2-46A9-A166-55AD1E7CBCED}" presName="parentText" presStyleLbl="node1" presStyleIdx="1" presStyleCnt="3">
        <dgm:presLayoutVars>
          <dgm:chMax val="0"/>
          <dgm:bulletEnabled val="1"/>
        </dgm:presLayoutVars>
      </dgm:prSet>
      <dgm:spPr/>
      <dgm:t>
        <a:bodyPr/>
        <a:lstStyle/>
        <a:p>
          <a:endParaRPr lang="en-US"/>
        </a:p>
      </dgm:t>
    </dgm:pt>
    <dgm:pt modelId="{EED39F2C-5249-44E7-9096-3129BEED10AE}" type="pres">
      <dgm:prSet presAssocID="{4C0532D1-0AA2-46A9-A166-55AD1E7CBCED}" presName="childText" presStyleLbl="revTx" presStyleIdx="1" presStyleCnt="3">
        <dgm:presLayoutVars>
          <dgm:bulletEnabled val="1"/>
        </dgm:presLayoutVars>
      </dgm:prSet>
      <dgm:spPr/>
      <dgm:t>
        <a:bodyPr/>
        <a:lstStyle/>
        <a:p>
          <a:endParaRPr lang="en-US"/>
        </a:p>
      </dgm:t>
    </dgm:pt>
    <dgm:pt modelId="{6BC5E204-B1C5-4CA2-8DD3-C08480032A5C}" type="pres">
      <dgm:prSet presAssocID="{3BCE480E-FCF2-4E4C-9124-B1ACDB4C6073}" presName="parentText" presStyleLbl="node1" presStyleIdx="2" presStyleCnt="3">
        <dgm:presLayoutVars>
          <dgm:chMax val="0"/>
          <dgm:bulletEnabled val="1"/>
        </dgm:presLayoutVars>
      </dgm:prSet>
      <dgm:spPr/>
      <dgm:t>
        <a:bodyPr/>
        <a:lstStyle/>
        <a:p>
          <a:endParaRPr lang="en-US"/>
        </a:p>
      </dgm:t>
    </dgm:pt>
    <dgm:pt modelId="{A352A428-752C-4B9C-97E3-5809DABDCD5C}" type="pres">
      <dgm:prSet presAssocID="{3BCE480E-FCF2-4E4C-9124-B1ACDB4C6073}" presName="childText" presStyleLbl="revTx" presStyleIdx="2" presStyleCnt="3">
        <dgm:presLayoutVars>
          <dgm:bulletEnabled val="1"/>
        </dgm:presLayoutVars>
      </dgm:prSet>
      <dgm:spPr/>
      <dgm:t>
        <a:bodyPr/>
        <a:lstStyle/>
        <a:p>
          <a:endParaRPr lang="en-US"/>
        </a:p>
      </dgm:t>
    </dgm:pt>
  </dgm:ptLst>
  <dgm:cxnLst>
    <dgm:cxn modelId="{F174EE34-8C21-4217-8D87-3A0DE9828F8D}" srcId="{AA87A0E2-0DE6-4A04-9FF2-17FF73130DE0}" destId="{DC418B24-AD86-432F-9E5E-3C1185513CCB}" srcOrd="0" destOrd="0" parTransId="{613751F5-FF5C-4BD3-909D-3937F221BFFD}" sibTransId="{2E1ACF9F-B6BE-485E-AAB1-B01753DDD0EA}"/>
    <dgm:cxn modelId="{263AAFB1-59D4-4C8B-A72A-B2535E2D21A3}" type="presOf" srcId="{D21D18B1-3431-4DAC-BAF5-E31323F3A896}" destId="{A352A428-752C-4B9C-97E3-5809DABDCD5C}" srcOrd="0" destOrd="0" presId="urn:microsoft.com/office/officeart/2005/8/layout/vList2"/>
    <dgm:cxn modelId="{48CAFB44-D407-4DED-B96A-45FC7231DD76}" type="presOf" srcId="{AA87A0E2-0DE6-4A04-9FF2-17FF73130DE0}" destId="{76AF2655-5952-4F0A-A926-F1A77EDD0FBF}" srcOrd="0" destOrd="0" presId="urn:microsoft.com/office/officeart/2005/8/layout/vList2"/>
    <dgm:cxn modelId="{F7D83825-B3DD-470E-A2F6-16DA583E899E}" srcId="{3BCE480E-FCF2-4E4C-9124-B1ACDB4C6073}" destId="{D21D18B1-3431-4DAC-BAF5-E31323F3A896}" srcOrd="0" destOrd="0" parTransId="{631587BA-77A1-41F9-BE5D-D3139AD0359F}" sibTransId="{9943AC40-815D-4DDD-995D-CA0829A5E9E9}"/>
    <dgm:cxn modelId="{BAB6A1F2-3561-43B5-96D7-59203A1B519F}" type="presOf" srcId="{B3714319-687C-4C71-8F45-012D74D8D3AF}" destId="{EED39F2C-5249-44E7-9096-3129BEED10AE}" srcOrd="0" destOrd="0" presId="urn:microsoft.com/office/officeart/2005/8/layout/vList2"/>
    <dgm:cxn modelId="{8AE060AC-2823-4D1F-A0DD-D7DA9AB3D2BF}" srcId="{4C0532D1-0AA2-46A9-A166-55AD1E7CBCED}" destId="{B3714319-687C-4C71-8F45-012D74D8D3AF}" srcOrd="0" destOrd="0" parTransId="{709117BB-902A-4B83-AD4C-E80E8259F0E9}" sibTransId="{75BDA19C-4983-40AD-BD06-F1F1D62508DA}"/>
    <dgm:cxn modelId="{F728320C-B518-431E-A3B8-C8F9E2FC56AF}" type="presOf" srcId="{9EA97AC4-C5DB-49BC-BAE8-69FE9817F2DA}" destId="{EA28BEEA-0260-4966-AE15-8B753D12D07C}" srcOrd="0" destOrd="0" presId="urn:microsoft.com/office/officeart/2005/8/layout/vList2"/>
    <dgm:cxn modelId="{1359E9A6-B077-489C-A083-13EDD032CFD9}" type="presOf" srcId="{4C0532D1-0AA2-46A9-A166-55AD1E7CBCED}" destId="{E3E15C3E-5203-4C9A-A15A-EEB020A7EF60}" srcOrd="0" destOrd="0" presId="urn:microsoft.com/office/officeart/2005/8/layout/vList2"/>
    <dgm:cxn modelId="{E730A887-A6E9-40D6-A6F8-7F6A79C08B5C}" type="presOf" srcId="{3BCE480E-FCF2-4E4C-9124-B1ACDB4C6073}" destId="{6BC5E204-B1C5-4CA2-8DD3-C08480032A5C}" srcOrd="0" destOrd="0" presId="urn:microsoft.com/office/officeart/2005/8/layout/vList2"/>
    <dgm:cxn modelId="{2405766F-7C48-4BFA-9169-F8933936DB6F}" srcId="{9EA97AC4-C5DB-49BC-BAE8-69FE9817F2DA}" destId="{AA87A0E2-0DE6-4A04-9FF2-17FF73130DE0}" srcOrd="0" destOrd="0" parTransId="{CEFEF86F-C8D7-4756-9CAB-AAF4B699DFEC}" sibTransId="{3EFD0A9E-2727-4AB7-A17E-01C94F1D00A6}"/>
    <dgm:cxn modelId="{002AA26D-3AB5-4C75-A78F-50EE68DA051A}" type="presOf" srcId="{DC418B24-AD86-432F-9E5E-3C1185513CCB}" destId="{FD0ECD01-0B19-4A1E-9CAC-157A1DA5BB6D}" srcOrd="0" destOrd="0" presId="urn:microsoft.com/office/officeart/2005/8/layout/vList2"/>
    <dgm:cxn modelId="{BE0FFD73-E77A-4C19-93C3-75F1B96FDFF0}" srcId="{9EA97AC4-C5DB-49BC-BAE8-69FE9817F2DA}" destId="{3BCE480E-FCF2-4E4C-9124-B1ACDB4C6073}" srcOrd="2" destOrd="0" parTransId="{15895D3F-4B76-40EA-AEB8-63270EE309BE}" sibTransId="{53CA6B37-ECAC-4878-858C-2E798C32F894}"/>
    <dgm:cxn modelId="{700EC39A-F630-4C35-9268-C4BFC456C4CF}" srcId="{9EA97AC4-C5DB-49BC-BAE8-69FE9817F2DA}" destId="{4C0532D1-0AA2-46A9-A166-55AD1E7CBCED}" srcOrd="1" destOrd="0" parTransId="{54961462-A305-4672-B3AC-88DE09E0A12A}" sibTransId="{BE8627D5-0459-4442-9F56-C27256D29FC5}"/>
    <dgm:cxn modelId="{B07A7570-DD2A-4DEF-A302-2EF1FBB27DC5}" type="presParOf" srcId="{EA28BEEA-0260-4966-AE15-8B753D12D07C}" destId="{76AF2655-5952-4F0A-A926-F1A77EDD0FBF}" srcOrd="0" destOrd="0" presId="urn:microsoft.com/office/officeart/2005/8/layout/vList2"/>
    <dgm:cxn modelId="{A1AA6A20-914E-4A11-8AC7-55C138331499}" type="presParOf" srcId="{EA28BEEA-0260-4966-AE15-8B753D12D07C}" destId="{FD0ECD01-0B19-4A1E-9CAC-157A1DA5BB6D}" srcOrd="1" destOrd="0" presId="urn:microsoft.com/office/officeart/2005/8/layout/vList2"/>
    <dgm:cxn modelId="{9ADBA5AC-6DCC-4432-974E-D1C48046902E}" type="presParOf" srcId="{EA28BEEA-0260-4966-AE15-8B753D12D07C}" destId="{E3E15C3E-5203-4C9A-A15A-EEB020A7EF60}" srcOrd="2" destOrd="0" presId="urn:microsoft.com/office/officeart/2005/8/layout/vList2"/>
    <dgm:cxn modelId="{D2146899-9E66-4EE4-89FD-98D27B12271F}" type="presParOf" srcId="{EA28BEEA-0260-4966-AE15-8B753D12D07C}" destId="{EED39F2C-5249-44E7-9096-3129BEED10AE}" srcOrd="3" destOrd="0" presId="urn:microsoft.com/office/officeart/2005/8/layout/vList2"/>
    <dgm:cxn modelId="{96F13EA6-14DD-46C3-9BE9-34D6F5D2FD2F}" type="presParOf" srcId="{EA28BEEA-0260-4966-AE15-8B753D12D07C}" destId="{6BC5E204-B1C5-4CA2-8DD3-C08480032A5C}" srcOrd="4" destOrd="0" presId="urn:microsoft.com/office/officeart/2005/8/layout/vList2"/>
    <dgm:cxn modelId="{8E24C431-7C5A-4678-9C3B-39C467D7DBA8}" type="presParOf" srcId="{EA28BEEA-0260-4966-AE15-8B753D12D07C}" destId="{A352A428-752C-4B9C-97E3-5809DABDCD5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BD5604D-AFFA-4FE1-8F56-E8E6DA6DC4B7}" type="doc">
      <dgm:prSet loTypeId="urn:microsoft.com/office/officeart/2005/8/layout/vList2" loCatId="list" qsTypeId="urn:microsoft.com/office/officeart/2005/8/quickstyle/simple1" qsCatId="simple" csTypeId="urn:microsoft.com/office/officeart/2005/8/colors/accent5_4" csCatId="accent5" phldr="1"/>
      <dgm:spPr/>
      <dgm:t>
        <a:bodyPr/>
        <a:lstStyle/>
        <a:p>
          <a:endParaRPr lang="es-ES"/>
        </a:p>
      </dgm:t>
    </dgm:pt>
    <dgm:pt modelId="{2359DE46-632C-43C3-A07A-63C90EB5AC8E}">
      <dgm:prSet phldrT="[Texto]" custT="1"/>
      <dgm:spPr/>
      <dgm:t>
        <a:bodyPr/>
        <a:lstStyle/>
        <a:p>
          <a:pPr algn="just">
            <a:spcBef>
              <a:spcPts val="300"/>
            </a:spcBef>
          </a:pPr>
          <a:r>
            <a:rPr lang="es-ES" sz="1400" b="1" dirty="0" smtClean="0"/>
            <a:t>China - XII Plan Quinquenal</a:t>
          </a:r>
          <a:r>
            <a:rPr lang="es-ES" sz="1400" dirty="0" smtClean="0"/>
            <a:t>: tras haber desplazado a todas las potencias industriales en tan solo 20 años, China propone un nuevo plan quinquenal donde es un eje central asegurarse un rol protagónico en el mundo industrial.</a:t>
          </a:r>
          <a:endParaRPr lang="es-ES" sz="1400" dirty="0"/>
        </a:p>
      </dgm:t>
    </dgm:pt>
    <dgm:pt modelId="{1881E4DD-2A76-4322-93EA-E2F7DD5543B4}" type="parTrans" cxnId="{4C832DAF-B3FA-4725-BE17-229B01074250}">
      <dgm:prSet/>
      <dgm:spPr/>
      <dgm:t>
        <a:bodyPr/>
        <a:lstStyle/>
        <a:p>
          <a:endParaRPr lang="es-ES" sz="1500"/>
        </a:p>
      </dgm:t>
    </dgm:pt>
    <dgm:pt modelId="{57121AD7-68BF-48E0-8545-6570C9FA1E68}" type="sibTrans" cxnId="{4C832DAF-B3FA-4725-BE17-229B01074250}">
      <dgm:prSet/>
      <dgm:spPr/>
      <dgm:t>
        <a:bodyPr/>
        <a:lstStyle/>
        <a:p>
          <a:endParaRPr lang="es-ES" sz="1500"/>
        </a:p>
      </dgm:t>
    </dgm:pt>
    <dgm:pt modelId="{B9256CCC-1FEE-45D3-B810-4199AE9AF58F}">
      <dgm:prSet phldrT="[Texto]" custT="1"/>
      <dgm:spPr/>
      <dgm:t>
        <a:bodyPr/>
        <a:lstStyle/>
        <a:p>
          <a:pPr algn="just">
            <a:spcBef>
              <a:spcPts val="300"/>
            </a:spcBef>
          </a:pPr>
          <a:r>
            <a:rPr lang="es-ES" sz="1400" b="1" dirty="0" smtClean="0"/>
            <a:t>Brasil - Plan </a:t>
          </a:r>
          <a:r>
            <a:rPr lang="es-ES" sz="1400" b="1" dirty="0" err="1" smtClean="0"/>
            <a:t>Maior</a:t>
          </a:r>
          <a:r>
            <a:rPr lang="es-ES" sz="1400" b="1" dirty="0" smtClean="0"/>
            <a:t>: </a:t>
          </a:r>
          <a:r>
            <a:rPr lang="es-ES" sz="1400" dirty="0" smtClean="0"/>
            <a:t>con el objetivo de no perder espacios ganados en terreno industrial, Brasil anunció un paquete de medidas dentro del Plan </a:t>
          </a:r>
          <a:r>
            <a:rPr lang="es-ES" sz="1400" dirty="0" err="1" smtClean="0"/>
            <a:t>Maior</a:t>
          </a:r>
          <a:r>
            <a:rPr lang="es-ES" sz="1400" dirty="0" smtClean="0"/>
            <a:t> destinados a fomentar la inversión, bajar los costos tributarios y mejorar la competitividad vía productividad e inversión.</a:t>
          </a:r>
          <a:endParaRPr lang="es-ES" sz="1400" dirty="0"/>
        </a:p>
      </dgm:t>
    </dgm:pt>
    <dgm:pt modelId="{20912FC5-E54B-4755-8D99-45E94815F247}">
      <dgm:prSet phldrT="[Texto]" custT="1"/>
      <dgm:spPr>
        <a:solidFill>
          <a:srgbClr val="0070C0"/>
        </a:solidFill>
      </dgm:spPr>
      <dgm:t>
        <a:bodyPr/>
        <a:lstStyle/>
        <a:p>
          <a:pPr algn="l">
            <a:spcBef>
              <a:spcPts val="300"/>
            </a:spcBef>
          </a:pPr>
          <a:r>
            <a:rPr lang="es-ES" sz="1800" b="1" i="1" u="none" dirty="0" smtClean="0"/>
            <a:t>Países emergentes</a:t>
          </a:r>
          <a:endParaRPr lang="es-ES" sz="1800" b="1" u="none" dirty="0"/>
        </a:p>
      </dgm:t>
    </dgm:pt>
    <dgm:pt modelId="{A6493BAB-EC9F-4EEA-B5C1-BB9045E4C750}" type="sibTrans" cxnId="{6C05DAC5-49A2-4A32-9C60-945038964929}">
      <dgm:prSet/>
      <dgm:spPr/>
      <dgm:t>
        <a:bodyPr/>
        <a:lstStyle/>
        <a:p>
          <a:endParaRPr lang="es-AR" sz="1500"/>
        </a:p>
      </dgm:t>
    </dgm:pt>
    <dgm:pt modelId="{60D44E72-E692-46E4-8E99-0D2978A33486}" type="parTrans" cxnId="{6C05DAC5-49A2-4A32-9C60-945038964929}">
      <dgm:prSet/>
      <dgm:spPr/>
      <dgm:t>
        <a:bodyPr/>
        <a:lstStyle/>
        <a:p>
          <a:endParaRPr lang="es-AR" sz="1500"/>
        </a:p>
      </dgm:t>
    </dgm:pt>
    <dgm:pt modelId="{4171D4A9-D167-4C12-A974-CA1A8E9411D4}" type="sibTrans" cxnId="{51BD3ABD-77A3-4A22-94E9-07BE75F19B06}">
      <dgm:prSet/>
      <dgm:spPr/>
      <dgm:t>
        <a:bodyPr/>
        <a:lstStyle/>
        <a:p>
          <a:endParaRPr lang="es-ES" sz="1500"/>
        </a:p>
      </dgm:t>
    </dgm:pt>
    <dgm:pt modelId="{90A2B4BE-F3F8-4481-A03F-CBB5AB95C152}" type="parTrans" cxnId="{51BD3ABD-77A3-4A22-94E9-07BE75F19B06}">
      <dgm:prSet/>
      <dgm:spPr/>
      <dgm:t>
        <a:bodyPr/>
        <a:lstStyle/>
        <a:p>
          <a:endParaRPr lang="es-ES" sz="1500"/>
        </a:p>
      </dgm:t>
    </dgm:pt>
    <dgm:pt modelId="{4A8BD9A0-46F6-4AF5-A482-38086C7817D9}">
      <dgm:prSet phldrT="[Texto]" custT="1"/>
      <dgm:spPr>
        <a:solidFill>
          <a:srgbClr val="0070C0"/>
        </a:solidFill>
      </dgm:spPr>
      <dgm:t>
        <a:bodyPr/>
        <a:lstStyle/>
        <a:p>
          <a:pPr algn="l">
            <a:spcBef>
              <a:spcPts val="300"/>
            </a:spcBef>
          </a:pPr>
          <a:r>
            <a:rPr lang="es-ES" sz="1800" b="1" i="1" u="none" dirty="0" smtClean="0"/>
            <a:t>Países avanzados</a:t>
          </a:r>
          <a:endParaRPr lang="es-ES" sz="1800" b="1" u="none" dirty="0"/>
        </a:p>
      </dgm:t>
    </dgm:pt>
    <dgm:pt modelId="{3F19BBD4-5CD8-4A35-95D4-4F230A3475A0}" type="parTrans" cxnId="{713FF48A-9412-4804-BA94-E528139C2346}">
      <dgm:prSet/>
      <dgm:spPr/>
      <dgm:t>
        <a:bodyPr/>
        <a:lstStyle/>
        <a:p>
          <a:endParaRPr lang="es-ES" sz="1500"/>
        </a:p>
      </dgm:t>
    </dgm:pt>
    <dgm:pt modelId="{79711EC4-0097-4FCF-BD7A-DE1FD1E0D4EE}" type="sibTrans" cxnId="{713FF48A-9412-4804-BA94-E528139C2346}">
      <dgm:prSet/>
      <dgm:spPr/>
      <dgm:t>
        <a:bodyPr/>
        <a:lstStyle/>
        <a:p>
          <a:endParaRPr lang="es-ES" sz="1500"/>
        </a:p>
      </dgm:t>
    </dgm:pt>
    <dgm:pt modelId="{BD947449-1F9A-40EB-B081-2F4B0B3DE087}">
      <dgm:prSet phldrT="[Texto]" custT="1"/>
      <dgm:spPr/>
      <dgm:t>
        <a:bodyPr/>
        <a:lstStyle/>
        <a:p>
          <a:pPr algn="just"/>
          <a:r>
            <a:rPr lang="es-ES" sz="1400" b="1" dirty="0" smtClean="0"/>
            <a:t>EEUU - </a:t>
          </a:r>
          <a:r>
            <a:rPr lang="es-ES" sz="1400" b="1" dirty="0" err="1" smtClean="0"/>
            <a:t>Advanced</a:t>
          </a:r>
          <a:r>
            <a:rPr lang="es-ES" sz="1400" b="1" dirty="0" smtClean="0"/>
            <a:t> </a:t>
          </a:r>
          <a:r>
            <a:rPr lang="es-ES" sz="1400" b="1" dirty="0" err="1" smtClean="0"/>
            <a:t>Manufacturing</a:t>
          </a:r>
          <a:r>
            <a:rPr lang="es-ES" sz="1400" b="1" dirty="0" smtClean="0"/>
            <a:t> </a:t>
          </a:r>
          <a:r>
            <a:rPr lang="es-ES" sz="1400" b="1" dirty="0" err="1" smtClean="0"/>
            <a:t>Partnership</a:t>
          </a:r>
          <a:r>
            <a:rPr lang="es-ES" sz="1400" b="1" dirty="0" smtClean="0"/>
            <a:t> 2.0</a:t>
          </a:r>
          <a:r>
            <a:rPr lang="es-ES" sz="1400" dirty="0" smtClean="0"/>
            <a:t>: en 2011, producto de una alianza estratégica entre agentes de distinta naturaleza (gobierno federal,  sector  industrial y varias universidades, entre otros) se propuso la </a:t>
          </a:r>
          <a:r>
            <a:rPr lang="es-ES" sz="1400" dirty="0" err="1" smtClean="0"/>
            <a:t>A</a:t>
          </a:r>
          <a:r>
            <a:rPr lang="es-ES" sz="1400" i="1" dirty="0" err="1" smtClean="0"/>
            <a:t>dvanced</a:t>
          </a:r>
          <a:r>
            <a:rPr lang="es-ES" sz="1400" i="1" dirty="0" smtClean="0"/>
            <a:t> </a:t>
          </a:r>
          <a:r>
            <a:rPr lang="es-ES" sz="1400" i="1" dirty="0" err="1" smtClean="0"/>
            <a:t>Manufacturing</a:t>
          </a:r>
          <a:r>
            <a:rPr lang="es-ES" sz="1400" i="1" dirty="0" smtClean="0"/>
            <a:t> </a:t>
          </a:r>
          <a:r>
            <a:rPr lang="es-ES" sz="1400" i="1" dirty="0" err="1" smtClean="0"/>
            <a:t>Partnership</a:t>
          </a:r>
          <a:r>
            <a:rPr lang="es-ES" sz="1400" dirty="0" smtClean="0"/>
            <a:t> cuyo objetivo es  «identificar e invertir en tecnologías emergentes que tengan potencial para generar empleo de alta calidad y fortalecer la competitividad global de la industria local».</a:t>
          </a:r>
          <a:endParaRPr lang="es-ES" sz="1400" dirty="0"/>
        </a:p>
      </dgm:t>
    </dgm:pt>
    <dgm:pt modelId="{5CEBF943-A507-417D-9E40-661E38074416}" type="parTrans" cxnId="{B7CEB970-7EAC-48D8-B8A4-8CDA9FC43A09}">
      <dgm:prSet/>
      <dgm:spPr/>
      <dgm:t>
        <a:bodyPr/>
        <a:lstStyle/>
        <a:p>
          <a:endParaRPr lang="es-ES" sz="1500"/>
        </a:p>
      </dgm:t>
    </dgm:pt>
    <dgm:pt modelId="{EEF1F219-C8C1-48C6-ABF1-58873D1EDF9B}" type="sibTrans" cxnId="{B7CEB970-7EAC-48D8-B8A4-8CDA9FC43A09}">
      <dgm:prSet/>
      <dgm:spPr/>
      <dgm:t>
        <a:bodyPr/>
        <a:lstStyle/>
        <a:p>
          <a:endParaRPr lang="es-ES" sz="1500"/>
        </a:p>
      </dgm:t>
    </dgm:pt>
    <dgm:pt modelId="{7BE47517-5DA8-4C63-9365-18B1599E3548}">
      <dgm:prSet phldrT="[Texto]" custT="1"/>
      <dgm:spPr/>
      <dgm:t>
        <a:bodyPr/>
        <a:lstStyle/>
        <a:p>
          <a:pPr algn="just"/>
          <a:r>
            <a:rPr lang="es-ES" sz="1400" b="1" dirty="0" smtClean="0"/>
            <a:t>Gran Bretaña - </a:t>
          </a:r>
          <a:r>
            <a:rPr lang="es-ES" sz="1400" b="1" dirty="0" err="1" smtClean="0"/>
            <a:t>The</a:t>
          </a:r>
          <a:r>
            <a:rPr lang="es-ES" sz="1400" b="1" dirty="0" smtClean="0"/>
            <a:t> Plan </a:t>
          </a:r>
          <a:r>
            <a:rPr lang="es-ES" sz="1400" b="1" dirty="0" err="1" smtClean="0"/>
            <a:t>for</a:t>
          </a:r>
          <a:r>
            <a:rPr lang="es-ES" sz="1400" b="1" dirty="0" smtClean="0"/>
            <a:t> </a:t>
          </a:r>
          <a:r>
            <a:rPr lang="es-ES" sz="1400" b="1" dirty="0" err="1" smtClean="0"/>
            <a:t>Growth</a:t>
          </a:r>
          <a:r>
            <a:rPr lang="es-ES" sz="1400" dirty="0" smtClean="0"/>
            <a:t>: dentro de un plan integral para mejorar el desempeño competitivo, se instauró la red </a:t>
          </a:r>
          <a:r>
            <a:rPr lang="es-ES" sz="1400" i="1" dirty="0" smtClean="0"/>
            <a:t>CATAPULT</a:t>
          </a:r>
          <a:r>
            <a:rPr lang="es-ES" sz="1400" dirty="0" smtClean="0"/>
            <a:t> que está formada por siete centros de tecnología e innovación controlados por </a:t>
          </a:r>
          <a:r>
            <a:rPr lang="es-ES" sz="1400" i="1" dirty="0" err="1" smtClean="0"/>
            <a:t>The</a:t>
          </a:r>
          <a:r>
            <a:rPr lang="es-ES" sz="1400" dirty="0" smtClean="0"/>
            <a:t> </a:t>
          </a:r>
          <a:r>
            <a:rPr lang="es-ES" sz="1400" i="1" dirty="0" err="1" smtClean="0"/>
            <a:t>Techonology</a:t>
          </a:r>
          <a:r>
            <a:rPr lang="es-ES" sz="1400" i="1" dirty="0" smtClean="0"/>
            <a:t> </a:t>
          </a:r>
          <a:r>
            <a:rPr lang="es-ES" sz="1400" i="1" dirty="0" err="1" smtClean="0"/>
            <a:t>Strategy</a:t>
          </a:r>
          <a:r>
            <a:rPr lang="es-ES" sz="1400" i="1" dirty="0" smtClean="0"/>
            <a:t> </a:t>
          </a:r>
          <a:r>
            <a:rPr lang="es-ES" sz="1400" i="1" dirty="0" err="1" smtClean="0"/>
            <a:t>Board</a:t>
          </a:r>
          <a:r>
            <a:rPr lang="es-ES" sz="1400" dirty="0" smtClean="0"/>
            <a:t>. El objetivo de la misma es revitalizar la industria centrándose para ello en la innovación productiva.</a:t>
          </a:r>
          <a:endParaRPr lang="es-ES" sz="1400" dirty="0"/>
        </a:p>
      </dgm:t>
    </dgm:pt>
    <dgm:pt modelId="{C9045FA4-34C2-4EAC-9DB7-5A609CCBABD6}" type="parTrans" cxnId="{D6ED44B7-0D4A-4ADD-8E1D-0A210425136F}">
      <dgm:prSet/>
      <dgm:spPr/>
      <dgm:t>
        <a:bodyPr/>
        <a:lstStyle/>
        <a:p>
          <a:endParaRPr lang="es-ES" sz="1500"/>
        </a:p>
      </dgm:t>
    </dgm:pt>
    <dgm:pt modelId="{2B4544AF-7881-40FD-9A8E-95816576A950}" type="sibTrans" cxnId="{D6ED44B7-0D4A-4ADD-8E1D-0A210425136F}">
      <dgm:prSet/>
      <dgm:spPr/>
      <dgm:t>
        <a:bodyPr/>
        <a:lstStyle/>
        <a:p>
          <a:endParaRPr lang="es-ES" sz="1500"/>
        </a:p>
      </dgm:t>
    </dgm:pt>
    <dgm:pt modelId="{88795620-86E6-4F79-ACCA-52B048B4FDB6}">
      <dgm:prSet phldrT="[Texto]" custT="1"/>
      <dgm:spPr/>
      <dgm:t>
        <a:bodyPr/>
        <a:lstStyle/>
        <a:p>
          <a:pPr algn="just"/>
          <a:r>
            <a:rPr lang="es-ES" sz="1400" b="1" dirty="0" smtClean="0"/>
            <a:t>Japón - </a:t>
          </a:r>
          <a:r>
            <a:rPr lang="es-ES" sz="1400" b="1" dirty="0" err="1" smtClean="0"/>
            <a:t>Abenomics</a:t>
          </a:r>
          <a:r>
            <a:rPr lang="es-ES" sz="1400" b="1" dirty="0" smtClean="0"/>
            <a:t>: </a:t>
          </a:r>
          <a:r>
            <a:rPr lang="es-ES" sz="1400" dirty="0" smtClean="0"/>
            <a:t>este país plantea el objetivo de eliminar la deflación y reducir la deuda pública al mismo tiempo que se enfrenta a la problemática de una población envejecida. Para lograrlo, establece como fundamental un conjunto de incentivos a la inversión para lograr reformas estructurales en sectores productivos tanto agrícolas como industriales entre lo que se destaca la creación del “</a:t>
          </a:r>
          <a:r>
            <a:rPr lang="es-AR" sz="1400" dirty="0" smtClean="0"/>
            <a:t>Consejo de Competitividad Industrial”.</a:t>
          </a:r>
          <a:endParaRPr lang="es-ES" sz="1400" dirty="0"/>
        </a:p>
      </dgm:t>
    </dgm:pt>
    <dgm:pt modelId="{3160D0F3-30FC-4AA6-A608-032DCED74308}" type="parTrans" cxnId="{AF7AE962-C481-42B1-A776-9502EECD39F9}">
      <dgm:prSet/>
      <dgm:spPr/>
      <dgm:t>
        <a:bodyPr/>
        <a:lstStyle/>
        <a:p>
          <a:endParaRPr lang="es-ES" sz="1500"/>
        </a:p>
      </dgm:t>
    </dgm:pt>
    <dgm:pt modelId="{1A18D2F9-47E0-4AC0-BA61-E12F62656219}" type="sibTrans" cxnId="{AF7AE962-C481-42B1-A776-9502EECD39F9}">
      <dgm:prSet/>
      <dgm:spPr/>
      <dgm:t>
        <a:bodyPr/>
        <a:lstStyle/>
        <a:p>
          <a:endParaRPr lang="es-ES" sz="1500"/>
        </a:p>
      </dgm:t>
    </dgm:pt>
    <dgm:pt modelId="{8B7D4C68-064A-4B73-9790-DE47FA9C0EB1}" type="pres">
      <dgm:prSet presAssocID="{5BD5604D-AFFA-4FE1-8F56-E8E6DA6DC4B7}" presName="linear" presStyleCnt="0">
        <dgm:presLayoutVars>
          <dgm:animLvl val="lvl"/>
          <dgm:resizeHandles val="exact"/>
        </dgm:presLayoutVars>
      </dgm:prSet>
      <dgm:spPr/>
      <dgm:t>
        <a:bodyPr/>
        <a:lstStyle/>
        <a:p>
          <a:endParaRPr lang="es-ES"/>
        </a:p>
      </dgm:t>
    </dgm:pt>
    <dgm:pt modelId="{C4A6D969-5219-4CDA-A8F5-91D8CEEE040D}" type="pres">
      <dgm:prSet presAssocID="{4A8BD9A0-46F6-4AF5-A482-38086C7817D9}" presName="parentText" presStyleLbl="node1" presStyleIdx="0" presStyleCnt="2" custScaleY="29901">
        <dgm:presLayoutVars>
          <dgm:chMax val="0"/>
          <dgm:bulletEnabled val="1"/>
        </dgm:presLayoutVars>
      </dgm:prSet>
      <dgm:spPr/>
      <dgm:t>
        <a:bodyPr/>
        <a:lstStyle/>
        <a:p>
          <a:endParaRPr lang="es-ES"/>
        </a:p>
      </dgm:t>
    </dgm:pt>
    <dgm:pt modelId="{1AC029C9-4109-43EE-80FC-AB16E1E31381}" type="pres">
      <dgm:prSet presAssocID="{4A8BD9A0-46F6-4AF5-A482-38086C7817D9}" presName="childText" presStyleLbl="revTx" presStyleIdx="0" presStyleCnt="2" custScaleX="95230" custLinFactNeighborX="1992">
        <dgm:presLayoutVars>
          <dgm:bulletEnabled val="1"/>
        </dgm:presLayoutVars>
      </dgm:prSet>
      <dgm:spPr/>
      <dgm:t>
        <a:bodyPr/>
        <a:lstStyle/>
        <a:p>
          <a:endParaRPr lang="es-ES"/>
        </a:p>
      </dgm:t>
    </dgm:pt>
    <dgm:pt modelId="{EF3E547A-F86B-4AA3-A361-9D4A3F15F44D}" type="pres">
      <dgm:prSet presAssocID="{20912FC5-E54B-4755-8D99-45E94815F247}" presName="parentText" presStyleLbl="node1" presStyleIdx="1" presStyleCnt="2" custScaleY="32139" custLinFactNeighborX="393" custLinFactNeighborY="27031">
        <dgm:presLayoutVars>
          <dgm:chMax val="0"/>
          <dgm:bulletEnabled val="1"/>
        </dgm:presLayoutVars>
      </dgm:prSet>
      <dgm:spPr/>
      <dgm:t>
        <a:bodyPr/>
        <a:lstStyle/>
        <a:p>
          <a:endParaRPr lang="es-ES"/>
        </a:p>
      </dgm:t>
    </dgm:pt>
    <dgm:pt modelId="{EE04E939-5EA5-4EEC-83CA-C443215E8B53}" type="pres">
      <dgm:prSet presAssocID="{20912FC5-E54B-4755-8D99-45E94815F247}" presName="childText" presStyleLbl="revTx" presStyleIdx="1" presStyleCnt="2" custScaleX="96028" custLinFactNeighborX="4726" custLinFactNeighborY="25279">
        <dgm:presLayoutVars>
          <dgm:bulletEnabled val="1"/>
        </dgm:presLayoutVars>
      </dgm:prSet>
      <dgm:spPr/>
      <dgm:t>
        <a:bodyPr/>
        <a:lstStyle/>
        <a:p>
          <a:endParaRPr lang="es-ES"/>
        </a:p>
      </dgm:t>
    </dgm:pt>
  </dgm:ptLst>
  <dgm:cxnLst>
    <dgm:cxn modelId="{6C05DAC5-49A2-4A32-9C60-945038964929}" srcId="{5BD5604D-AFFA-4FE1-8F56-E8E6DA6DC4B7}" destId="{20912FC5-E54B-4755-8D99-45E94815F247}" srcOrd="1" destOrd="0" parTransId="{60D44E72-E692-46E4-8E99-0D2978A33486}" sibTransId="{A6493BAB-EC9F-4EEA-B5C1-BB9045E4C750}"/>
    <dgm:cxn modelId="{3AC1C790-273D-4ED8-9678-4C773D38E8B4}" type="presOf" srcId="{2359DE46-632C-43C3-A07A-63C90EB5AC8E}" destId="{EE04E939-5EA5-4EEC-83CA-C443215E8B53}" srcOrd="0" destOrd="1" presId="urn:microsoft.com/office/officeart/2005/8/layout/vList2"/>
    <dgm:cxn modelId="{AF7AE962-C481-42B1-A776-9502EECD39F9}" srcId="{4A8BD9A0-46F6-4AF5-A482-38086C7817D9}" destId="{88795620-86E6-4F79-ACCA-52B048B4FDB6}" srcOrd="2" destOrd="0" parTransId="{3160D0F3-30FC-4AA6-A608-032DCED74308}" sibTransId="{1A18D2F9-47E0-4AC0-BA61-E12F62656219}"/>
    <dgm:cxn modelId="{46E09E91-8F03-4F8E-8746-A4837B0A0DBC}" type="presOf" srcId="{5BD5604D-AFFA-4FE1-8F56-E8E6DA6DC4B7}" destId="{8B7D4C68-064A-4B73-9790-DE47FA9C0EB1}" srcOrd="0" destOrd="0" presId="urn:microsoft.com/office/officeart/2005/8/layout/vList2"/>
    <dgm:cxn modelId="{FC242D20-B7CF-429C-A3BF-0B7089610B27}" type="presOf" srcId="{4A8BD9A0-46F6-4AF5-A482-38086C7817D9}" destId="{C4A6D969-5219-4CDA-A8F5-91D8CEEE040D}" srcOrd="0" destOrd="0" presId="urn:microsoft.com/office/officeart/2005/8/layout/vList2"/>
    <dgm:cxn modelId="{EFDA8066-C68F-40D6-BA5E-F3DCDDFBD4F0}" type="presOf" srcId="{20912FC5-E54B-4755-8D99-45E94815F247}" destId="{EF3E547A-F86B-4AA3-A361-9D4A3F15F44D}" srcOrd="0" destOrd="0" presId="urn:microsoft.com/office/officeart/2005/8/layout/vList2"/>
    <dgm:cxn modelId="{51BD3ABD-77A3-4A22-94E9-07BE75F19B06}" srcId="{20912FC5-E54B-4755-8D99-45E94815F247}" destId="{B9256CCC-1FEE-45D3-B810-4199AE9AF58F}" srcOrd="0" destOrd="0" parTransId="{90A2B4BE-F3F8-4481-A03F-CBB5AB95C152}" sibTransId="{4171D4A9-D167-4C12-A974-CA1A8E9411D4}"/>
    <dgm:cxn modelId="{A6B4C4BE-A2BB-4CF7-A907-9E7C03DA45C8}" type="presOf" srcId="{88795620-86E6-4F79-ACCA-52B048B4FDB6}" destId="{1AC029C9-4109-43EE-80FC-AB16E1E31381}" srcOrd="0" destOrd="2" presId="urn:microsoft.com/office/officeart/2005/8/layout/vList2"/>
    <dgm:cxn modelId="{D6ED44B7-0D4A-4ADD-8E1D-0A210425136F}" srcId="{4A8BD9A0-46F6-4AF5-A482-38086C7817D9}" destId="{7BE47517-5DA8-4C63-9365-18B1599E3548}" srcOrd="1" destOrd="0" parTransId="{C9045FA4-34C2-4EAC-9DB7-5A609CCBABD6}" sibTransId="{2B4544AF-7881-40FD-9A8E-95816576A950}"/>
    <dgm:cxn modelId="{4C832DAF-B3FA-4725-BE17-229B01074250}" srcId="{20912FC5-E54B-4755-8D99-45E94815F247}" destId="{2359DE46-632C-43C3-A07A-63C90EB5AC8E}" srcOrd="1" destOrd="0" parTransId="{1881E4DD-2A76-4322-93EA-E2F7DD5543B4}" sibTransId="{57121AD7-68BF-48E0-8545-6570C9FA1E68}"/>
    <dgm:cxn modelId="{B7CEB970-7EAC-48D8-B8A4-8CDA9FC43A09}" srcId="{4A8BD9A0-46F6-4AF5-A482-38086C7817D9}" destId="{BD947449-1F9A-40EB-B081-2F4B0B3DE087}" srcOrd="0" destOrd="0" parTransId="{5CEBF943-A507-417D-9E40-661E38074416}" sibTransId="{EEF1F219-C8C1-48C6-ABF1-58873D1EDF9B}"/>
    <dgm:cxn modelId="{67D3492A-79DD-4D1C-A89F-44331AFA36B5}" type="presOf" srcId="{7BE47517-5DA8-4C63-9365-18B1599E3548}" destId="{1AC029C9-4109-43EE-80FC-AB16E1E31381}" srcOrd="0" destOrd="1" presId="urn:microsoft.com/office/officeart/2005/8/layout/vList2"/>
    <dgm:cxn modelId="{7C586C77-DB2A-4626-BC76-29775EB0A84E}" type="presOf" srcId="{B9256CCC-1FEE-45D3-B810-4199AE9AF58F}" destId="{EE04E939-5EA5-4EEC-83CA-C443215E8B53}" srcOrd="0" destOrd="0" presId="urn:microsoft.com/office/officeart/2005/8/layout/vList2"/>
    <dgm:cxn modelId="{C9CB3580-87C7-43CA-BECE-D6BEE033A9EF}" type="presOf" srcId="{BD947449-1F9A-40EB-B081-2F4B0B3DE087}" destId="{1AC029C9-4109-43EE-80FC-AB16E1E31381}" srcOrd="0" destOrd="0" presId="urn:microsoft.com/office/officeart/2005/8/layout/vList2"/>
    <dgm:cxn modelId="{713FF48A-9412-4804-BA94-E528139C2346}" srcId="{5BD5604D-AFFA-4FE1-8F56-E8E6DA6DC4B7}" destId="{4A8BD9A0-46F6-4AF5-A482-38086C7817D9}" srcOrd="0" destOrd="0" parTransId="{3F19BBD4-5CD8-4A35-95D4-4F230A3475A0}" sibTransId="{79711EC4-0097-4FCF-BD7A-DE1FD1E0D4EE}"/>
    <dgm:cxn modelId="{5643190E-FC31-4729-89D6-E43FAC88B947}" type="presParOf" srcId="{8B7D4C68-064A-4B73-9790-DE47FA9C0EB1}" destId="{C4A6D969-5219-4CDA-A8F5-91D8CEEE040D}" srcOrd="0" destOrd="0" presId="urn:microsoft.com/office/officeart/2005/8/layout/vList2"/>
    <dgm:cxn modelId="{83F8AF84-DD87-4918-B85B-B13D87C2133C}" type="presParOf" srcId="{8B7D4C68-064A-4B73-9790-DE47FA9C0EB1}" destId="{1AC029C9-4109-43EE-80FC-AB16E1E31381}" srcOrd="1" destOrd="0" presId="urn:microsoft.com/office/officeart/2005/8/layout/vList2"/>
    <dgm:cxn modelId="{A448642B-37D6-460C-8826-2A71E4E5DA7F}" type="presParOf" srcId="{8B7D4C68-064A-4B73-9790-DE47FA9C0EB1}" destId="{EF3E547A-F86B-4AA3-A361-9D4A3F15F44D}" srcOrd="2" destOrd="0" presId="urn:microsoft.com/office/officeart/2005/8/layout/vList2"/>
    <dgm:cxn modelId="{567AADAB-E96A-4751-B70B-572A3CC29B33}" type="presParOf" srcId="{8B7D4C68-064A-4B73-9790-DE47FA9C0EB1}" destId="{EE04E939-5EA5-4EEC-83CA-C443215E8B5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7E4FA2-BAB4-46DF-8B18-34F2E7C1E480}">
      <dsp:nvSpPr>
        <dsp:cNvPr id="0" name=""/>
        <dsp:cNvSpPr/>
      </dsp:nvSpPr>
      <dsp:spPr>
        <a:xfrm>
          <a:off x="4494" y="28096"/>
          <a:ext cx="2043536" cy="2592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dirty="0"/>
            <a:t>Política industrial y </a:t>
          </a:r>
          <a:r>
            <a:rPr lang="en-GB" sz="1800" b="1" kern="1200" dirty="0" err="1"/>
            <a:t>tecnológica</a:t>
          </a:r>
          <a:endParaRPr lang="en-GB" sz="1800" b="1" kern="1200" dirty="0"/>
        </a:p>
      </dsp:txBody>
      <dsp:txXfrm>
        <a:off x="4494" y="28096"/>
        <a:ext cx="2043536" cy="817414"/>
      </dsp:txXfrm>
    </dsp:sp>
    <dsp:sp modelId="{B35A02D6-17CA-4B40-A89A-43E234BF5103}">
      <dsp:nvSpPr>
        <dsp:cNvPr id="0" name=""/>
        <dsp:cNvSpPr/>
      </dsp:nvSpPr>
      <dsp:spPr>
        <a:xfrm>
          <a:off x="423050" y="845511"/>
          <a:ext cx="2043536" cy="3456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err="1" smtClean="0"/>
            <a:t>Diseño</a:t>
          </a:r>
          <a:r>
            <a:rPr lang="en-GB" sz="1600" kern="1200" dirty="0" smtClean="0"/>
            <a:t> </a:t>
          </a:r>
          <a:r>
            <a:rPr lang="en-GB" sz="1600" kern="1200" dirty="0" err="1" smtClean="0"/>
            <a:t>institucional</a:t>
          </a:r>
          <a:r>
            <a:rPr lang="en-GB" sz="1600" kern="1200" dirty="0" smtClean="0"/>
            <a:t> de </a:t>
          </a:r>
          <a:r>
            <a:rPr lang="en-GB" sz="1600" kern="1200" dirty="0" err="1" smtClean="0"/>
            <a:t>políticas</a:t>
          </a:r>
          <a:r>
            <a:rPr lang="en-GB" sz="1600" kern="1200" dirty="0" smtClean="0"/>
            <a:t> </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err="1" smtClean="0"/>
            <a:t>Potenciar</a:t>
          </a:r>
          <a:r>
            <a:rPr lang="en-GB" sz="1600" kern="1200" dirty="0" smtClean="0"/>
            <a:t> </a:t>
          </a:r>
          <a:r>
            <a:rPr lang="en-GB" sz="1600" kern="1200" dirty="0" err="1"/>
            <a:t>sectores</a:t>
          </a:r>
          <a:r>
            <a:rPr lang="en-GB" sz="1600" kern="1200" dirty="0"/>
            <a:t> </a:t>
          </a:r>
          <a:r>
            <a:rPr lang="en-GB" sz="1600" kern="1200" dirty="0" err="1"/>
            <a:t>estratégicos</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err="1"/>
            <a:t>Maduración</a:t>
          </a:r>
          <a:r>
            <a:rPr lang="en-GB" sz="1600" kern="1200" dirty="0"/>
            <a:t> de </a:t>
          </a:r>
          <a:r>
            <a:rPr lang="en-GB" sz="1600" kern="1200" dirty="0" err="1" smtClean="0"/>
            <a:t>capacidades</a:t>
          </a:r>
          <a:r>
            <a:rPr lang="en-GB" sz="1600" kern="1200" dirty="0" smtClean="0"/>
            <a:t> </a:t>
          </a:r>
          <a:r>
            <a:rPr lang="en-GB" sz="1600" kern="1200" dirty="0" err="1" smtClean="0"/>
            <a:t>endógenas</a:t>
          </a:r>
          <a:endParaRPr lang="en-GB" sz="1600" kern="1200" dirty="0"/>
        </a:p>
      </dsp:txBody>
      <dsp:txXfrm>
        <a:off x="482903" y="905364"/>
        <a:ext cx="1923830" cy="3336294"/>
      </dsp:txXfrm>
    </dsp:sp>
    <dsp:sp modelId="{767B98DD-AD43-4193-9697-621E89AAEAE6}">
      <dsp:nvSpPr>
        <dsp:cNvPr id="0" name=""/>
        <dsp:cNvSpPr/>
      </dsp:nvSpPr>
      <dsp:spPr>
        <a:xfrm>
          <a:off x="2357823" y="182413"/>
          <a:ext cx="656760" cy="5087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2357823" y="284169"/>
        <a:ext cx="504126" cy="305269"/>
      </dsp:txXfrm>
    </dsp:sp>
    <dsp:sp modelId="{643AFECE-DE73-47E0-9C58-235EA6EEE80C}">
      <dsp:nvSpPr>
        <dsp:cNvPr id="0" name=""/>
        <dsp:cNvSpPr/>
      </dsp:nvSpPr>
      <dsp:spPr>
        <a:xfrm>
          <a:off x="3287201" y="28096"/>
          <a:ext cx="2043536" cy="2592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dirty="0" err="1"/>
            <a:t>Llenar</a:t>
          </a:r>
          <a:r>
            <a:rPr lang="en-GB" sz="1800" b="1" kern="1200" dirty="0"/>
            <a:t> el </a:t>
          </a:r>
          <a:r>
            <a:rPr lang="en-GB" sz="1800" b="1" kern="1200" dirty="0" err="1"/>
            <a:t>casillero</a:t>
          </a:r>
          <a:r>
            <a:rPr lang="en-GB" sz="1800" b="1" kern="1200" dirty="0"/>
            <a:t> </a:t>
          </a:r>
          <a:r>
            <a:rPr lang="en-GB" sz="1800" b="1" kern="1200" dirty="0" err="1"/>
            <a:t>vacío</a:t>
          </a:r>
          <a:endParaRPr lang="en-GB" sz="1800" b="1" kern="1200" dirty="0"/>
        </a:p>
      </dsp:txBody>
      <dsp:txXfrm>
        <a:off x="3287201" y="28096"/>
        <a:ext cx="2043536" cy="817414"/>
      </dsp:txXfrm>
    </dsp:sp>
    <dsp:sp modelId="{7DDBB8CF-567E-4FA3-9654-A7F8180DCC67}">
      <dsp:nvSpPr>
        <dsp:cNvPr id="0" name=""/>
        <dsp:cNvSpPr/>
      </dsp:nvSpPr>
      <dsp:spPr>
        <a:xfrm>
          <a:off x="3705757" y="845511"/>
          <a:ext cx="2043536" cy="3456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a:t>Cadena de </a:t>
          </a:r>
          <a:r>
            <a:rPr lang="en-GB" sz="1600" kern="1200" dirty="0" err="1"/>
            <a:t>productivas</a:t>
          </a:r>
          <a:r>
            <a:rPr lang="en-GB" sz="1600" kern="1200" dirty="0"/>
            <a:t> </a:t>
          </a:r>
          <a:r>
            <a:rPr lang="en-GB" sz="1600" kern="1200" dirty="0" err="1"/>
            <a:t>especializadas</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err="1"/>
            <a:t>Aprendizaje</a:t>
          </a:r>
          <a:r>
            <a:rPr lang="en-GB" sz="1600" kern="1200" dirty="0"/>
            <a:t> y </a:t>
          </a:r>
          <a:r>
            <a:rPr lang="en-GB" sz="1600" kern="1200" dirty="0" err="1"/>
            <a:t>difusión</a:t>
          </a:r>
          <a:r>
            <a:rPr lang="en-GB" sz="1600" kern="1200" dirty="0"/>
            <a:t> de </a:t>
          </a:r>
          <a:r>
            <a:rPr lang="en-GB" sz="1600" kern="1200" dirty="0" err="1"/>
            <a:t>tecnologías</a:t>
          </a:r>
          <a:r>
            <a:rPr lang="en-GB" sz="1600" kern="1200" dirty="0"/>
            <a:t> y </a:t>
          </a:r>
          <a:r>
            <a:rPr lang="en-GB" sz="1600" kern="1200" dirty="0" err="1"/>
            <a:t>conocimientos</a:t>
          </a:r>
          <a:endParaRPr lang="en-GB" sz="1600" kern="1200" dirty="0"/>
        </a:p>
      </dsp:txBody>
      <dsp:txXfrm>
        <a:off x="3765610" y="905364"/>
        <a:ext cx="1923830" cy="3336294"/>
      </dsp:txXfrm>
    </dsp:sp>
    <dsp:sp modelId="{FB8D3584-0390-4E99-8625-DF0B7AB4C148}">
      <dsp:nvSpPr>
        <dsp:cNvPr id="0" name=""/>
        <dsp:cNvSpPr/>
      </dsp:nvSpPr>
      <dsp:spPr>
        <a:xfrm>
          <a:off x="5640531" y="182413"/>
          <a:ext cx="656760" cy="508781"/>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n-GB" sz="2100" kern="1200"/>
        </a:p>
      </dsp:txBody>
      <dsp:txXfrm>
        <a:off x="5640531" y="284169"/>
        <a:ext cx="504126" cy="305269"/>
      </dsp:txXfrm>
    </dsp:sp>
    <dsp:sp modelId="{8C71002D-8029-46A3-9E0D-1A9E782CC2A9}">
      <dsp:nvSpPr>
        <dsp:cNvPr id="0" name=""/>
        <dsp:cNvSpPr/>
      </dsp:nvSpPr>
      <dsp:spPr>
        <a:xfrm>
          <a:off x="6569909" y="28096"/>
          <a:ext cx="2043536" cy="259200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128016" rIns="128016" bIns="68580" numCol="1" spcCol="1270" anchor="t" anchorCtr="0">
          <a:noAutofit/>
        </a:bodyPr>
        <a:lstStyle/>
        <a:p>
          <a:pPr lvl="0" algn="l" defTabSz="800100">
            <a:lnSpc>
              <a:spcPct val="90000"/>
            </a:lnSpc>
            <a:spcBef>
              <a:spcPct val="0"/>
            </a:spcBef>
            <a:spcAft>
              <a:spcPct val="35000"/>
            </a:spcAft>
          </a:pPr>
          <a:r>
            <a:rPr lang="en-GB" sz="1800" b="1" kern="1200" dirty="0" err="1"/>
            <a:t>Generar</a:t>
          </a:r>
          <a:r>
            <a:rPr lang="en-GB" sz="1800" b="1" kern="1200" dirty="0"/>
            <a:t> </a:t>
          </a:r>
          <a:r>
            <a:rPr lang="en-GB" sz="1800" b="1" kern="1200" dirty="0" err="1"/>
            <a:t>empleo</a:t>
          </a:r>
          <a:r>
            <a:rPr lang="en-GB" sz="1800" b="1" kern="1200" dirty="0"/>
            <a:t> de </a:t>
          </a:r>
          <a:r>
            <a:rPr lang="en-GB" sz="1800" b="1" kern="1200" dirty="0" err="1"/>
            <a:t>calidad</a:t>
          </a:r>
          <a:endParaRPr lang="en-GB" sz="1800" b="1" kern="1200" dirty="0"/>
        </a:p>
      </dsp:txBody>
      <dsp:txXfrm>
        <a:off x="6569909" y="28096"/>
        <a:ext cx="2043536" cy="817414"/>
      </dsp:txXfrm>
    </dsp:sp>
    <dsp:sp modelId="{85559B70-B188-466C-ABB7-6BF7970E9F26}">
      <dsp:nvSpPr>
        <dsp:cNvPr id="0" name=""/>
        <dsp:cNvSpPr/>
      </dsp:nvSpPr>
      <dsp:spPr>
        <a:xfrm>
          <a:off x="6988465" y="845511"/>
          <a:ext cx="2043536" cy="345600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a:lnSpc>
              <a:spcPct val="90000"/>
            </a:lnSpc>
            <a:spcBef>
              <a:spcPct val="0"/>
            </a:spcBef>
            <a:spcAft>
              <a:spcPct val="15000"/>
            </a:spcAft>
            <a:buChar char="••"/>
          </a:pPr>
          <a:r>
            <a:rPr lang="en-GB" sz="1600" kern="1200" dirty="0" err="1"/>
            <a:t>Interd</a:t>
          </a:r>
          <a:r>
            <a:rPr lang="en-GB" sz="1600" kern="1200" dirty="0" err="1">
              <a:solidFill>
                <a:schemeClr val="tx1"/>
              </a:solidFill>
            </a:rPr>
            <a:t>ependencia</a:t>
          </a:r>
          <a:r>
            <a:rPr lang="en-GB" sz="1600" kern="1200" dirty="0">
              <a:solidFill>
                <a:schemeClr val="tx1"/>
              </a:solidFill>
            </a:rPr>
            <a:t> </a:t>
          </a:r>
          <a:r>
            <a:rPr lang="en-GB" sz="1600" kern="1200" dirty="0"/>
            <a:t>de la </a:t>
          </a:r>
          <a:r>
            <a:rPr lang="en-GB" sz="1600" kern="1200" dirty="0" err="1"/>
            <a:t>estructura</a:t>
          </a:r>
          <a:r>
            <a:rPr lang="en-GB" sz="1600" kern="1200" dirty="0"/>
            <a:t> </a:t>
          </a:r>
          <a:r>
            <a:rPr lang="en-GB" sz="1600" kern="1200" dirty="0" err="1" smtClean="0"/>
            <a:t>productiva</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err="1"/>
            <a:t>Incrementos</a:t>
          </a:r>
          <a:r>
            <a:rPr lang="en-GB" sz="1600" kern="1200" dirty="0"/>
            <a:t> de la </a:t>
          </a:r>
          <a:r>
            <a:rPr lang="en-GB" sz="1600" kern="1200" dirty="0" err="1"/>
            <a:t>productividad</a:t>
          </a:r>
          <a:endParaRPr lang="en-GB" sz="1600" kern="1200" dirty="0"/>
        </a:p>
        <a:p>
          <a:pPr marL="171450" lvl="1" indent="-171450" algn="l" defTabSz="711200">
            <a:lnSpc>
              <a:spcPct val="90000"/>
            </a:lnSpc>
            <a:spcBef>
              <a:spcPct val="0"/>
            </a:spcBef>
            <a:spcAft>
              <a:spcPct val="15000"/>
            </a:spcAft>
            <a:buChar char="••"/>
          </a:pPr>
          <a:endParaRPr lang="en-GB" sz="1600" kern="1200" dirty="0"/>
        </a:p>
        <a:p>
          <a:pPr marL="171450" lvl="1" indent="-171450" algn="l" defTabSz="711200">
            <a:lnSpc>
              <a:spcPct val="90000"/>
            </a:lnSpc>
            <a:spcBef>
              <a:spcPct val="0"/>
            </a:spcBef>
            <a:spcAft>
              <a:spcPct val="15000"/>
            </a:spcAft>
            <a:buChar char="••"/>
          </a:pPr>
          <a:r>
            <a:rPr lang="en-GB" sz="1600" kern="1200" dirty="0" err="1"/>
            <a:t>Impacto</a:t>
          </a:r>
          <a:r>
            <a:rPr lang="en-GB" sz="1600" kern="1200" dirty="0"/>
            <a:t> </a:t>
          </a:r>
          <a:r>
            <a:rPr lang="en-GB" sz="1600" kern="1200" dirty="0" err="1"/>
            <a:t>sobre</a:t>
          </a:r>
          <a:r>
            <a:rPr lang="en-GB" sz="1600" kern="1200" dirty="0"/>
            <a:t> la </a:t>
          </a:r>
          <a:r>
            <a:rPr lang="en-GB" sz="1600" kern="1200" dirty="0" err="1"/>
            <a:t>distribución</a:t>
          </a:r>
          <a:r>
            <a:rPr lang="en-GB" sz="1600" kern="1200" dirty="0"/>
            <a:t> del </a:t>
          </a:r>
          <a:r>
            <a:rPr lang="en-GB" sz="1600" kern="1200" dirty="0" err="1"/>
            <a:t>ingreso</a:t>
          </a:r>
          <a:r>
            <a:rPr lang="en-GB" sz="1600" kern="1200" dirty="0"/>
            <a:t> y la </a:t>
          </a:r>
          <a:r>
            <a:rPr lang="en-GB" sz="1600" kern="1200" dirty="0" err="1"/>
            <a:t>demanda</a:t>
          </a:r>
          <a:r>
            <a:rPr lang="en-GB" sz="1600" kern="1200" dirty="0"/>
            <a:t> </a:t>
          </a:r>
          <a:r>
            <a:rPr lang="en-GB" sz="1600" kern="1200" dirty="0" err="1"/>
            <a:t>agregada</a:t>
          </a:r>
          <a:endParaRPr lang="en-GB" sz="1600" kern="1200" dirty="0"/>
        </a:p>
      </dsp:txBody>
      <dsp:txXfrm>
        <a:off x="7048318" y="905364"/>
        <a:ext cx="1923830" cy="33362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EC6AA5-F286-4DD7-B458-1582A0E2284D}">
      <dsp:nvSpPr>
        <dsp:cNvPr id="0" name=""/>
        <dsp:cNvSpPr/>
      </dsp:nvSpPr>
      <dsp:spPr>
        <a:xfrm rot="10800000">
          <a:off x="1832805" y="58539"/>
          <a:ext cx="6533299" cy="637993"/>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337"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Alemania – La Sociedad </a:t>
          </a:r>
          <a:r>
            <a:rPr lang="es-ES" sz="2000" b="1" kern="1200" dirty="0" err="1" smtClean="0"/>
            <a:t>Fraunhofer</a:t>
          </a:r>
          <a:endParaRPr lang="es-ES" sz="2000" kern="1200" dirty="0"/>
        </a:p>
      </dsp:txBody>
      <dsp:txXfrm rot="10800000">
        <a:off x="1992303" y="58539"/>
        <a:ext cx="6373801" cy="637993"/>
      </dsp:txXfrm>
    </dsp:sp>
    <dsp:sp modelId="{EBDD638A-0DAB-49E7-B1A4-565BF3F10585}">
      <dsp:nvSpPr>
        <dsp:cNvPr id="0" name=""/>
        <dsp:cNvSpPr/>
      </dsp:nvSpPr>
      <dsp:spPr>
        <a:xfrm>
          <a:off x="1486107" y="2785"/>
          <a:ext cx="637993" cy="637993"/>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3000" r="-33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458421F-3543-4F47-9A77-3D9C138A7E0D}">
      <dsp:nvSpPr>
        <dsp:cNvPr id="0" name=""/>
        <dsp:cNvSpPr/>
      </dsp:nvSpPr>
      <dsp:spPr>
        <a:xfrm rot="10800000">
          <a:off x="1805103" y="831225"/>
          <a:ext cx="6533299" cy="637993"/>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337"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EEUU </a:t>
          </a:r>
          <a:r>
            <a:rPr lang="es-ES" sz="2000" b="1" kern="1200" dirty="0" smtClean="0"/>
            <a:t>- </a:t>
          </a:r>
          <a:r>
            <a:rPr lang="es-ES" sz="2000" b="1" kern="1200" dirty="0" err="1" smtClean="0"/>
            <a:t>Advanced</a:t>
          </a:r>
          <a:r>
            <a:rPr lang="es-ES" sz="2000" b="1" kern="1200" dirty="0" smtClean="0"/>
            <a:t> </a:t>
          </a:r>
          <a:r>
            <a:rPr lang="es-ES" sz="2000" b="1" kern="1200" dirty="0" err="1" smtClean="0"/>
            <a:t>Manufacturing</a:t>
          </a:r>
          <a:r>
            <a:rPr lang="es-ES" sz="2000" b="1" kern="1200" dirty="0" smtClean="0"/>
            <a:t> </a:t>
          </a:r>
          <a:r>
            <a:rPr lang="es-ES" sz="2000" b="1" kern="1200" dirty="0" err="1" smtClean="0"/>
            <a:t>Partnership</a:t>
          </a:r>
          <a:r>
            <a:rPr lang="es-ES" sz="2000" b="1" kern="1200" dirty="0" smtClean="0"/>
            <a:t> </a:t>
          </a:r>
          <a:r>
            <a:rPr lang="es-ES" sz="2000" b="1" kern="1200" dirty="0" smtClean="0"/>
            <a:t>2.0</a:t>
          </a:r>
          <a:endParaRPr lang="es-ES" sz="2000" b="1" kern="1200" dirty="0"/>
        </a:p>
      </dsp:txBody>
      <dsp:txXfrm rot="10800000">
        <a:off x="1964601" y="831225"/>
        <a:ext cx="6373801" cy="637993"/>
      </dsp:txXfrm>
    </dsp:sp>
    <dsp:sp modelId="{6D3EA692-A6FE-4372-A972-658F914EDFBF}">
      <dsp:nvSpPr>
        <dsp:cNvPr id="0" name=""/>
        <dsp:cNvSpPr/>
      </dsp:nvSpPr>
      <dsp:spPr>
        <a:xfrm>
          <a:off x="1486107" y="831225"/>
          <a:ext cx="637993" cy="637993"/>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45000" r="-45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CD1603-F6EA-4707-92D1-264485055626}">
      <dsp:nvSpPr>
        <dsp:cNvPr id="0" name=""/>
        <dsp:cNvSpPr/>
      </dsp:nvSpPr>
      <dsp:spPr>
        <a:xfrm rot="10800000">
          <a:off x="1805103" y="1659664"/>
          <a:ext cx="6533299" cy="637993"/>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337" tIns="76200" rIns="142240" bIns="76200" numCol="1" spcCol="1270" anchor="ctr" anchorCtr="0">
          <a:noAutofit/>
        </a:bodyPr>
        <a:lstStyle/>
        <a:p>
          <a:pPr lvl="0" algn="l" defTabSz="889000">
            <a:lnSpc>
              <a:spcPct val="90000"/>
            </a:lnSpc>
            <a:spcBef>
              <a:spcPct val="0"/>
            </a:spcBef>
            <a:spcAft>
              <a:spcPct val="35000"/>
            </a:spcAft>
          </a:pPr>
          <a:r>
            <a:rPr lang="es-ES" sz="2000" b="1" kern="1200" dirty="0" smtClean="0"/>
            <a:t>Gran Bretaña - </a:t>
          </a:r>
          <a:r>
            <a:rPr lang="es-ES" sz="2000" b="1" kern="1200" dirty="0" err="1" smtClean="0"/>
            <a:t>The</a:t>
          </a:r>
          <a:r>
            <a:rPr lang="es-ES" sz="2000" b="1" kern="1200" dirty="0" smtClean="0"/>
            <a:t> Plan </a:t>
          </a:r>
          <a:r>
            <a:rPr lang="es-ES" sz="2000" b="1" kern="1200" dirty="0" err="1" smtClean="0"/>
            <a:t>for</a:t>
          </a:r>
          <a:r>
            <a:rPr lang="es-ES" sz="2000" b="1" kern="1200" dirty="0" smtClean="0"/>
            <a:t> </a:t>
          </a:r>
          <a:r>
            <a:rPr lang="es-ES" sz="2000" b="1" kern="1200" dirty="0" err="1" smtClean="0"/>
            <a:t>Growth</a:t>
          </a:r>
          <a:endParaRPr lang="es-ES" sz="2000" b="1" kern="1200" dirty="0"/>
        </a:p>
      </dsp:txBody>
      <dsp:txXfrm rot="10800000">
        <a:off x="1964601" y="1659664"/>
        <a:ext cx="6373801" cy="637993"/>
      </dsp:txXfrm>
    </dsp:sp>
    <dsp:sp modelId="{3B056CA9-90A3-46E2-9519-5AD14D4757F4}">
      <dsp:nvSpPr>
        <dsp:cNvPr id="0" name=""/>
        <dsp:cNvSpPr/>
      </dsp:nvSpPr>
      <dsp:spPr>
        <a:xfrm>
          <a:off x="1486107" y="1659664"/>
          <a:ext cx="637993" cy="637993"/>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327BCB-C0F7-49A9-8A58-66B765AD5E74}">
      <dsp:nvSpPr>
        <dsp:cNvPr id="0" name=""/>
        <dsp:cNvSpPr/>
      </dsp:nvSpPr>
      <dsp:spPr>
        <a:xfrm rot="10800000">
          <a:off x="1805103" y="2488103"/>
          <a:ext cx="6533299" cy="637993"/>
        </a:xfrm>
        <a:prstGeom prst="homePlat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337" tIns="76200" rIns="142240" bIns="76200" numCol="1" spcCol="1270" anchor="ctr" anchorCtr="0">
          <a:noAutofit/>
        </a:bodyPr>
        <a:lstStyle/>
        <a:p>
          <a:pPr lvl="0" algn="just" defTabSz="889000">
            <a:lnSpc>
              <a:spcPct val="90000"/>
            </a:lnSpc>
            <a:spcBef>
              <a:spcPct val="0"/>
            </a:spcBef>
            <a:spcAft>
              <a:spcPct val="35000"/>
            </a:spcAft>
          </a:pPr>
          <a:r>
            <a:rPr lang="es-ES" sz="2000" b="1" kern="1200" dirty="0" smtClean="0"/>
            <a:t>Japón - </a:t>
          </a:r>
          <a:r>
            <a:rPr lang="es-ES" sz="2000" b="1" kern="1200" dirty="0" err="1" smtClean="0"/>
            <a:t>Abenomics</a:t>
          </a:r>
          <a:endParaRPr lang="es-AR" sz="2000" kern="1200" dirty="0" smtClean="0"/>
        </a:p>
      </dsp:txBody>
      <dsp:txXfrm rot="10800000">
        <a:off x="1964601" y="2488103"/>
        <a:ext cx="6373801" cy="637993"/>
      </dsp:txXfrm>
    </dsp:sp>
    <dsp:sp modelId="{1BC6B5C7-21CF-4814-82CC-EF43C58E894F}">
      <dsp:nvSpPr>
        <dsp:cNvPr id="0" name=""/>
        <dsp:cNvSpPr/>
      </dsp:nvSpPr>
      <dsp:spPr>
        <a:xfrm>
          <a:off x="1486107" y="2488103"/>
          <a:ext cx="637993" cy="637993"/>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5000" r="-25000"/>
          </a:stretch>
        </a:blip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C14581B-17F7-4EEF-B2FC-96A33C7E701C}">
      <dsp:nvSpPr>
        <dsp:cNvPr id="0" name=""/>
        <dsp:cNvSpPr/>
      </dsp:nvSpPr>
      <dsp:spPr>
        <a:xfrm rot="10800000">
          <a:off x="1805103" y="3316543"/>
          <a:ext cx="6533299" cy="637993"/>
        </a:xfrm>
        <a:prstGeom prst="homePlate">
          <a:avLst/>
        </a:prstGeom>
        <a:solidFill>
          <a:schemeClr val="lt1">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337" tIns="76200" rIns="142240" bIns="76200" numCol="1" spcCol="1270" anchor="ctr" anchorCtr="0">
          <a:noAutofit/>
        </a:bodyPr>
        <a:lstStyle/>
        <a:p>
          <a:pPr lvl="0" algn="just" defTabSz="889000">
            <a:lnSpc>
              <a:spcPct val="90000"/>
            </a:lnSpc>
            <a:spcBef>
              <a:spcPct val="0"/>
            </a:spcBef>
            <a:spcAft>
              <a:spcPct val="35000"/>
            </a:spcAft>
          </a:pPr>
          <a:r>
            <a:rPr lang="es-ES" sz="2000" b="1" kern="1200" dirty="0" smtClean="0"/>
            <a:t>Brasil - Plan </a:t>
          </a:r>
          <a:r>
            <a:rPr lang="es-ES" sz="2000" b="1" kern="1200" dirty="0" err="1" smtClean="0"/>
            <a:t>Maior</a:t>
          </a:r>
          <a:endParaRPr lang="es-AR" sz="2000" b="1" kern="1200" dirty="0" smtClean="0"/>
        </a:p>
      </dsp:txBody>
      <dsp:txXfrm rot="10800000">
        <a:off x="1964601" y="3316543"/>
        <a:ext cx="6373801" cy="637993"/>
      </dsp:txXfrm>
    </dsp:sp>
    <dsp:sp modelId="{CF69EE72-AD1F-47C6-9C37-9A3DF1F64D20}">
      <dsp:nvSpPr>
        <dsp:cNvPr id="0" name=""/>
        <dsp:cNvSpPr/>
      </dsp:nvSpPr>
      <dsp:spPr>
        <a:xfrm>
          <a:off x="1486107" y="3316543"/>
          <a:ext cx="637993" cy="637993"/>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2000" r="-22000"/>
          </a:stretch>
        </a:blipFill>
        <a:ln w="25400" cap="flat" cmpd="sng" algn="ctr">
          <a:solidFill>
            <a:schemeClr val="accent6">
              <a:lumMod val="40000"/>
              <a:lumOff val="60000"/>
            </a:schemeClr>
          </a:solidFill>
          <a:prstDash val="solid"/>
        </a:ln>
        <a:effectLst/>
      </dsp:spPr>
      <dsp:style>
        <a:lnRef idx="2">
          <a:scrgbClr r="0" g="0" b="0"/>
        </a:lnRef>
        <a:fillRef idx="1">
          <a:scrgbClr r="0" g="0" b="0"/>
        </a:fillRef>
        <a:effectRef idx="0">
          <a:scrgbClr r="0" g="0" b="0"/>
        </a:effectRef>
        <a:fontRef idx="minor"/>
      </dsp:style>
    </dsp:sp>
    <dsp:sp modelId="{ABC38291-A4E6-4F2B-9161-9210D3257597}">
      <dsp:nvSpPr>
        <dsp:cNvPr id="0" name=""/>
        <dsp:cNvSpPr/>
      </dsp:nvSpPr>
      <dsp:spPr>
        <a:xfrm rot="10800000">
          <a:off x="1805103" y="4144982"/>
          <a:ext cx="6533299" cy="637993"/>
        </a:xfrm>
        <a:prstGeom prst="homePlate">
          <a:avLst/>
        </a:prstGeom>
        <a:solidFill>
          <a:schemeClr val="lt1">
            <a:hueOff val="0"/>
            <a:satOff val="0"/>
            <a:lumOff val="0"/>
            <a:alphaOff val="0"/>
          </a:schemeClr>
        </a:solid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1337" tIns="76200" rIns="142240" bIns="76200" numCol="1" spcCol="1270" anchor="ctr" anchorCtr="0">
          <a:noAutofit/>
        </a:bodyPr>
        <a:lstStyle/>
        <a:p>
          <a:pPr lvl="0" algn="just" defTabSz="889000">
            <a:lnSpc>
              <a:spcPct val="90000"/>
            </a:lnSpc>
            <a:spcBef>
              <a:spcPct val="0"/>
            </a:spcBef>
            <a:spcAft>
              <a:spcPct val="35000"/>
            </a:spcAft>
          </a:pPr>
          <a:r>
            <a:rPr lang="es-ES" sz="2000" b="1" kern="1200" dirty="0" smtClean="0"/>
            <a:t>China - XII Plan </a:t>
          </a:r>
          <a:r>
            <a:rPr lang="es-ES" sz="2000" b="1" kern="1200" dirty="0" smtClean="0"/>
            <a:t>Quinquenal</a:t>
          </a:r>
          <a:endParaRPr lang="es-AR" sz="2000" b="1" kern="1200" dirty="0" smtClean="0"/>
        </a:p>
      </dsp:txBody>
      <dsp:txXfrm rot="10800000">
        <a:off x="1964601" y="4144982"/>
        <a:ext cx="6373801" cy="637993"/>
      </dsp:txXfrm>
    </dsp:sp>
    <dsp:sp modelId="{47FFBD72-CE33-4B4B-B306-F13E36DF1CB5}">
      <dsp:nvSpPr>
        <dsp:cNvPr id="0" name=""/>
        <dsp:cNvSpPr/>
      </dsp:nvSpPr>
      <dsp:spPr>
        <a:xfrm>
          <a:off x="1486107" y="4144982"/>
          <a:ext cx="637993" cy="637993"/>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5000" r="-25000"/>
          </a:stretch>
        </a:blipFill>
        <a:ln w="25400"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6D969-5219-4CDA-A8F5-91D8CEEE040D}">
      <dsp:nvSpPr>
        <dsp:cNvPr id="0" name=""/>
        <dsp:cNvSpPr/>
      </dsp:nvSpPr>
      <dsp:spPr>
        <a:xfrm>
          <a:off x="0" y="951892"/>
          <a:ext cx="9036496" cy="357888"/>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i="1" u="none" kern="1200" dirty="0" smtClean="0"/>
            <a:t>Países avanzados</a:t>
          </a:r>
          <a:endParaRPr lang="es-ES" sz="1800" b="1" u="none" kern="1200" dirty="0"/>
        </a:p>
      </dsp:txBody>
      <dsp:txXfrm>
        <a:off x="17471" y="969363"/>
        <a:ext cx="9001554" cy="322946"/>
      </dsp:txXfrm>
    </dsp:sp>
    <dsp:sp modelId="{1AC029C9-4109-43EE-80FC-AB16E1E31381}">
      <dsp:nvSpPr>
        <dsp:cNvPr id="0" name=""/>
        <dsp:cNvSpPr/>
      </dsp:nvSpPr>
      <dsp:spPr>
        <a:xfrm>
          <a:off x="395527" y="1309780"/>
          <a:ext cx="8605455" cy="23161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ES" sz="1400" b="1" kern="1200" dirty="0" smtClean="0"/>
            <a:t>EEUU - </a:t>
          </a:r>
          <a:r>
            <a:rPr lang="es-ES" sz="1400" b="1" kern="1200" dirty="0" err="1" smtClean="0"/>
            <a:t>Advanced</a:t>
          </a:r>
          <a:r>
            <a:rPr lang="es-ES" sz="1400" b="1" kern="1200" dirty="0" smtClean="0"/>
            <a:t> </a:t>
          </a:r>
          <a:r>
            <a:rPr lang="es-ES" sz="1400" b="1" kern="1200" dirty="0" err="1" smtClean="0"/>
            <a:t>Manufacturing</a:t>
          </a:r>
          <a:r>
            <a:rPr lang="es-ES" sz="1400" b="1" kern="1200" dirty="0" smtClean="0"/>
            <a:t> </a:t>
          </a:r>
          <a:r>
            <a:rPr lang="es-ES" sz="1400" b="1" kern="1200" dirty="0" err="1" smtClean="0"/>
            <a:t>Partnership</a:t>
          </a:r>
          <a:r>
            <a:rPr lang="es-ES" sz="1400" b="1" kern="1200" dirty="0" smtClean="0"/>
            <a:t> 2.0</a:t>
          </a:r>
          <a:r>
            <a:rPr lang="es-ES" sz="1400" kern="1200" dirty="0" smtClean="0"/>
            <a:t>: en 2011, producto de una alianza estratégica entre agentes de distinta naturaleza (gobierno federal,  sector  industrial y varias universidades, entre otros) se propuso la </a:t>
          </a:r>
          <a:r>
            <a:rPr lang="es-ES" sz="1400" kern="1200" dirty="0" err="1" smtClean="0"/>
            <a:t>A</a:t>
          </a:r>
          <a:r>
            <a:rPr lang="es-ES" sz="1400" i="1" kern="1200" dirty="0" err="1" smtClean="0"/>
            <a:t>dvanced</a:t>
          </a:r>
          <a:r>
            <a:rPr lang="es-ES" sz="1400" i="1" kern="1200" dirty="0" smtClean="0"/>
            <a:t> </a:t>
          </a:r>
          <a:r>
            <a:rPr lang="es-ES" sz="1400" i="1" kern="1200" dirty="0" err="1" smtClean="0"/>
            <a:t>Manufacturing</a:t>
          </a:r>
          <a:r>
            <a:rPr lang="es-ES" sz="1400" i="1" kern="1200" dirty="0" smtClean="0"/>
            <a:t> </a:t>
          </a:r>
          <a:r>
            <a:rPr lang="es-ES" sz="1400" i="1" kern="1200" dirty="0" err="1" smtClean="0"/>
            <a:t>Partnership</a:t>
          </a:r>
          <a:r>
            <a:rPr lang="es-ES" sz="1400" kern="1200" dirty="0" smtClean="0"/>
            <a:t> cuyo objetivo es  «identificar e invertir en tecnologías emergentes que tengan potencial para generar empleo de alta calidad y fortalecer la competitividad global de la industria local».</a:t>
          </a:r>
          <a:endParaRPr lang="es-ES" sz="1400" kern="1200" dirty="0"/>
        </a:p>
        <a:p>
          <a:pPr marL="114300" lvl="1" indent="-114300" algn="just" defTabSz="622300">
            <a:lnSpc>
              <a:spcPct val="90000"/>
            </a:lnSpc>
            <a:spcBef>
              <a:spcPct val="0"/>
            </a:spcBef>
            <a:spcAft>
              <a:spcPct val="20000"/>
            </a:spcAft>
            <a:buChar char="••"/>
          </a:pPr>
          <a:r>
            <a:rPr lang="es-ES" sz="1400" b="1" kern="1200" dirty="0" smtClean="0"/>
            <a:t>Gran Bretaña - </a:t>
          </a:r>
          <a:r>
            <a:rPr lang="es-ES" sz="1400" b="1" kern="1200" dirty="0" err="1" smtClean="0"/>
            <a:t>The</a:t>
          </a:r>
          <a:r>
            <a:rPr lang="es-ES" sz="1400" b="1" kern="1200" dirty="0" smtClean="0"/>
            <a:t> Plan </a:t>
          </a:r>
          <a:r>
            <a:rPr lang="es-ES" sz="1400" b="1" kern="1200" dirty="0" err="1" smtClean="0"/>
            <a:t>for</a:t>
          </a:r>
          <a:r>
            <a:rPr lang="es-ES" sz="1400" b="1" kern="1200" dirty="0" smtClean="0"/>
            <a:t> </a:t>
          </a:r>
          <a:r>
            <a:rPr lang="es-ES" sz="1400" b="1" kern="1200" dirty="0" err="1" smtClean="0"/>
            <a:t>Growth</a:t>
          </a:r>
          <a:r>
            <a:rPr lang="es-ES" sz="1400" kern="1200" dirty="0" smtClean="0"/>
            <a:t>: dentro de un plan integral para mejorar el desempeño competitivo, se instauró la red </a:t>
          </a:r>
          <a:r>
            <a:rPr lang="es-ES" sz="1400" i="1" kern="1200" dirty="0" smtClean="0"/>
            <a:t>CATAPULT</a:t>
          </a:r>
          <a:r>
            <a:rPr lang="es-ES" sz="1400" kern="1200" dirty="0" smtClean="0"/>
            <a:t> que está formada por siete centros de tecnología e innovación controlados por </a:t>
          </a:r>
          <a:r>
            <a:rPr lang="es-ES" sz="1400" i="1" kern="1200" dirty="0" err="1" smtClean="0"/>
            <a:t>The</a:t>
          </a:r>
          <a:r>
            <a:rPr lang="es-ES" sz="1400" kern="1200" dirty="0" smtClean="0"/>
            <a:t> </a:t>
          </a:r>
          <a:r>
            <a:rPr lang="es-ES" sz="1400" i="1" kern="1200" dirty="0" err="1" smtClean="0"/>
            <a:t>Techonology</a:t>
          </a:r>
          <a:r>
            <a:rPr lang="es-ES" sz="1400" i="1" kern="1200" dirty="0" smtClean="0"/>
            <a:t> </a:t>
          </a:r>
          <a:r>
            <a:rPr lang="es-ES" sz="1400" i="1" kern="1200" dirty="0" err="1" smtClean="0"/>
            <a:t>Strategy</a:t>
          </a:r>
          <a:r>
            <a:rPr lang="es-ES" sz="1400" i="1" kern="1200" dirty="0" smtClean="0"/>
            <a:t> </a:t>
          </a:r>
          <a:r>
            <a:rPr lang="es-ES" sz="1400" i="1" kern="1200" dirty="0" err="1" smtClean="0"/>
            <a:t>Board</a:t>
          </a:r>
          <a:r>
            <a:rPr lang="es-ES" sz="1400" kern="1200" dirty="0" smtClean="0"/>
            <a:t>. El objetivo de la misma es revitalizar la industria centrándose para ello en la innovación productiva.</a:t>
          </a:r>
          <a:endParaRPr lang="es-ES" sz="1400" kern="1200" dirty="0"/>
        </a:p>
        <a:p>
          <a:pPr marL="114300" lvl="1" indent="-114300" algn="just" defTabSz="622300">
            <a:lnSpc>
              <a:spcPct val="90000"/>
            </a:lnSpc>
            <a:spcBef>
              <a:spcPct val="0"/>
            </a:spcBef>
            <a:spcAft>
              <a:spcPct val="20000"/>
            </a:spcAft>
            <a:buChar char="••"/>
          </a:pPr>
          <a:r>
            <a:rPr lang="es-ES" sz="1400" b="1" kern="1200" dirty="0" smtClean="0"/>
            <a:t>Japón - </a:t>
          </a:r>
          <a:r>
            <a:rPr lang="es-ES" sz="1400" b="1" kern="1200" dirty="0" err="1" smtClean="0"/>
            <a:t>Abenomics</a:t>
          </a:r>
          <a:r>
            <a:rPr lang="es-ES" sz="1400" b="1" kern="1200" dirty="0" smtClean="0"/>
            <a:t>: </a:t>
          </a:r>
          <a:r>
            <a:rPr lang="es-ES" sz="1400" kern="1200" dirty="0" smtClean="0"/>
            <a:t>este país plantea el objetivo de eliminar la deflación y reducir la deuda pública al mismo tiempo que se enfrenta a la problemática de una población envejecida. Para lograrlo, establece como fundamental un conjunto de incentivos a la inversión para lograr reformas estructurales en sectores productivos tanto agrícolas como industriales entre lo que se destaca la creación del “</a:t>
          </a:r>
          <a:r>
            <a:rPr lang="es-AR" sz="1400" kern="1200" dirty="0" smtClean="0"/>
            <a:t>Consejo de Competitividad Industrial”.</a:t>
          </a:r>
          <a:endParaRPr lang="es-ES" sz="1400" kern="1200" dirty="0"/>
        </a:p>
      </dsp:txBody>
      <dsp:txXfrm>
        <a:off x="395527" y="1309780"/>
        <a:ext cx="8605455" cy="2316135"/>
      </dsp:txXfrm>
    </dsp:sp>
    <dsp:sp modelId="{EF3E547A-F86B-4AA3-A361-9D4A3F15F44D}">
      <dsp:nvSpPr>
        <dsp:cNvPr id="0" name=""/>
        <dsp:cNvSpPr/>
      </dsp:nvSpPr>
      <dsp:spPr>
        <a:xfrm>
          <a:off x="0" y="3912121"/>
          <a:ext cx="9036496" cy="384674"/>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s-ES" sz="1800" b="1" i="1" u="none" kern="1200" dirty="0" smtClean="0"/>
            <a:t>Países emergentes</a:t>
          </a:r>
          <a:endParaRPr lang="es-ES" sz="1800" b="1" u="none" kern="1200" dirty="0"/>
        </a:p>
      </dsp:txBody>
      <dsp:txXfrm>
        <a:off x="18778" y="3930899"/>
        <a:ext cx="8998940" cy="347118"/>
      </dsp:txXfrm>
    </dsp:sp>
    <dsp:sp modelId="{EE04E939-5EA5-4EEC-83CA-C443215E8B53}">
      <dsp:nvSpPr>
        <dsp:cNvPr id="0" name=""/>
        <dsp:cNvSpPr/>
      </dsp:nvSpPr>
      <dsp:spPr>
        <a:xfrm>
          <a:off x="358929" y="4313157"/>
          <a:ext cx="8677566" cy="1058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909" tIns="17780" rIns="99568" bIns="17780" numCol="1" spcCol="1270" anchor="t" anchorCtr="0">
          <a:noAutofit/>
        </a:bodyPr>
        <a:lstStyle/>
        <a:p>
          <a:pPr marL="114300" lvl="1" indent="-114300" algn="just" defTabSz="622300">
            <a:lnSpc>
              <a:spcPct val="90000"/>
            </a:lnSpc>
            <a:spcBef>
              <a:spcPct val="0"/>
            </a:spcBef>
            <a:spcAft>
              <a:spcPct val="20000"/>
            </a:spcAft>
            <a:buChar char="••"/>
          </a:pPr>
          <a:r>
            <a:rPr lang="es-ES" sz="1400" b="1" kern="1200" dirty="0" smtClean="0"/>
            <a:t>Brasil - Plan </a:t>
          </a:r>
          <a:r>
            <a:rPr lang="es-ES" sz="1400" b="1" kern="1200" dirty="0" err="1" smtClean="0"/>
            <a:t>Maior</a:t>
          </a:r>
          <a:r>
            <a:rPr lang="es-ES" sz="1400" b="1" kern="1200" dirty="0" smtClean="0"/>
            <a:t>: </a:t>
          </a:r>
          <a:r>
            <a:rPr lang="es-ES" sz="1400" kern="1200" dirty="0" smtClean="0"/>
            <a:t>con el objetivo de no perder espacios ganados en terreno industrial, Brasil anunció un paquete de medidas dentro del Plan </a:t>
          </a:r>
          <a:r>
            <a:rPr lang="es-ES" sz="1400" kern="1200" dirty="0" err="1" smtClean="0"/>
            <a:t>Maior</a:t>
          </a:r>
          <a:r>
            <a:rPr lang="es-ES" sz="1400" kern="1200" dirty="0" smtClean="0"/>
            <a:t> destinados a fomentar la inversión, bajar los costos tributarios y mejorar la competitividad vía productividad e inversión.</a:t>
          </a:r>
          <a:endParaRPr lang="es-ES" sz="1400" kern="1200" dirty="0"/>
        </a:p>
        <a:p>
          <a:pPr marL="114300" lvl="1" indent="-114300" algn="just" defTabSz="622300">
            <a:lnSpc>
              <a:spcPct val="90000"/>
            </a:lnSpc>
            <a:spcBef>
              <a:spcPct val="0"/>
            </a:spcBef>
            <a:spcAft>
              <a:spcPct val="20000"/>
            </a:spcAft>
            <a:buChar char="••"/>
          </a:pPr>
          <a:r>
            <a:rPr lang="es-ES" sz="1400" b="1" kern="1200" dirty="0" smtClean="0"/>
            <a:t>China - XII Plan Quinquenal</a:t>
          </a:r>
          <a:r>
            <a:rPr lang="es-ES" sz="1400" kern="1200" dirty="0" smtClean="0"/>
            <a:t>: tras haber desplazado a todas las potencias industriales en tan solo 20 años, China propone un nuevo plan quinquenal donde es un eje central asegurarse un rol protagónico en el mundo industrial.</a:t>
          </a:r>
          <a:endParaRPr lang="es-ES" sz="1400" kern="1200" dirty="0"/>
        </a:p>
      </dsp:txBody>
      <dsp:txXfrm>
        <a:off x="358929" y="4313157"/>
        <a:ext cx="8677566" cy="105880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96888"/>
          </a:xfrm>
          <a:prstGeom prst="rect">
            <a:avLst/>
          </a:prstGeom>
        </p:spPr>
        <p:txBody>
          <a:bodyPr vert="horz" lIns="91426" tIns="45713" rIns="91426" bIns="45713" rtlCol="0"/>
          <a:lstStyle>
            <a:lvl1pPr algn="l">
              <a:defRPr sz="1200"/>
            </a:lvl1pPr>
          </a:lstStyle>
          <a:p>
            <a:endParaRPr lang="es-AR" dirty="0"/>
          </a:p>
        </p:txBody>
      </p:sp>
      <p:sp>
        <p:nvSpPr>
          <p:cNvPr id="3" name="2 Marcador de fecha"/>
          <p:cNvSpPr>
            <a:spLocks noGrp="1"/>
          </p:cNvSpPr>
          <p:nvPr>
            <p:ph type="dt" sz="quarter" idx="1"/>
          </p:nvPr>
        </p:nvSpPr>
        <p:spPr>
          <a:xfrm>
            <a:off x="3884613" y="0"/>
            <a:ext cx="2971800" cy="496888"/>
          </a:xfrm>
          <a:prstGeom prst="rect">
            <a:avLst/>
          </a:prstGeom>
        </p:spPr>
        <p:txBody>
          <a:bodyPr vert="horz" lIns="91426" tIns="45713" rIns="91426" bIns="45713" rtlCol="0"/>
          <a:lstStyle>
            <a:lvl1pPr algn="r">
              <a:defRPr sz="1200"/>
            </a:lvl1pPr>
          </a:lstStyle>
          <a:p>
            <a:fld id="{AC6A172D-EC6B-4167-A3A9-BB1DD4B390F6}" type="datetimeFigureOut">
              <a:rPr lang="es-AR" smtClean="0"/>
              <a:pPr/>
              <a:t>13/08/2015</a:t>
            </a:fld>
            <a:endParaRPr lang="es-AR" dirty="0"/>
          </a:p>
        </p:txBody>
      </p:sp>
      <p:sp>
        <p:nvSpPr>
          <p:cNvPr id="4" name="3 Marcador de pie de página"/>
          <p:cNvSpPr>
            <a:spLocks noGrp="1"/>
          </p:cNvSpPr>
          <p:nvPr>
            <p:ph type="ftr" sz="quarter" idx="2"/>
          </p:nvPr>
        </p:nvSpPr>
        <p:spPr>
          <a:xfrm>
            <a:off x="0" y="9448800"/>
            <a:ext cx="2971800" cy="496888"/>
          </a:xfrm>
          <a:prstGeom prst="rect">
            <a:avLst/>
          </a:prstGeom>
        </p:spPr>
        <p:txBody>
          <a:bodyPr vert="horz" lIns="91426" tIns="45713" rIns="91426" bIns="45713" rtlCol="0" anchor="b"/>
          <a:lstStyle>
            <a:lvl1pPr algn="l">
              <a:defRPr sz="1200"/>
            </a:lvl1pPr>
          </a:lstStyle>
          <a:p>
            <a:endParaRPr lang="es-AR" dirty="0"/>
          </a:p>
        </p:txBody>
      </p:sp>
      <p:sp>
        <p:nvSpPr>
          <p:cNvPr id="5" name="4 Marcador de número de diapositiva"/>
          <p:cNvSpPr>
            <a:spLocks noGrp="1"/>
          </p:cNvSpPr>
          <p:nvPr>
            <p:ph type="sldNum" sz="quarter" idx="3"/>
          </p:nvPr>
        </p:nvSpPr>
        <p:spPr>
          <a:xfrm>
            <a:off x="3884613" y="9448800"/>
            <a:ext cx="2971800" cy="496888"/>
          </a:xfrm>
          <a:prstGeom prst="rect">
            <a:avLst/>
          </a:prstGeom>
        </p:spPr>
        <p:txBody>
          <a:bodyPr vert="horz" lIns="91426" tIns="45713" rIns="91426" bIns="45713" rtlCol="0" anchor="b"/>
          <a:lstStyle>
            <a:lvl1pPr algn="r">
              <a:defRPr sz="1200"/>
            </a:lvl1pPr>
          </a:lstStyle>
          <a:p>
            <a:fld id="{DB88753E-B509-4FD4-9A1D-3B10F78E2D6D}" type="slidenum">
              <a:rPr lang="es-AR" smtClean="0"/>
              <a:pPr/>
              <a:t>‹Nº›</a:t>
            </a:fld>
            <a:endParaRPr lang="es-AR" dirty="0"/>
          </a:p>
        </p:txBody>
      </p:sp>
    </p:spTree>
    <p:extLst>
      <p:ext uri="{BB962C8B-B14F-4D97-AF65-F5344CB8AC3E}">
        <p14:creationId xmlns:p14="http://schemas.microsoft.com/office/powerpoint/2010/main" val="2409817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2"/>
            <a:ext cx="2971800" cy="497363"/>
          </a:xfrm>
          <a:prstGeom prst="rect">
            <a:avLst/>
          </a:prstGeom>
        </p:spPr>
        <p:txBody>
          <a:bodyPr vert="horz" lIns="91401" tIns="45701" rIns="91401" bIns="45701" rtlCol="0"/>
          <a:lstStyle>
            <a:lvl1pPr algn="l">
              <a:defRPr sz="1200"/>
            </a:lvl1pPr>
          </a:lstStyle>
          <a:p>
            <a:endParaRPr lang="es-ES" dirty="0"/>
          </a:p>
        </p:txBody>
      </p:sp>
      <p:sp>
        <p:nvSpPr>
          <p:cNvPr id="3" name="2 Marcador de fecha"/>
          <p:cNvSpPr>
            <a:spLocks noGrp="1"/>
          </p:cNvSpPr>
          <p:nvPr>
            <p:ph type="dt" idx="1"/>
          </p:nvPr>
        </p:nvSpPr>
        <p:spPr>
          <a:xfrm>
            <a:off x="3884614" y="2"/>
            <a:ext cx="2971800" cy="497363"/>
          </a:xfrm>
          <a:prstGeom prst="rect">
            <a:avLst/>
          </a:prstGeom>
        </p:spPr>
        <p:txBody>
          <a:bodyPr vert="horz" lIns="91401" tIns="45701" rIns="91401" bIns="45701" rtlCol="0"/>
          <a:lstStyle>
            <a:lvl1pPr algn="r">
              <a:defRPr sz="1200"/>
            </a:lvl1pPr>
          </a:lstStyle>
          <a:p>
            <a:fld id="{BA4CE09B-B163-449E-A1A4-A3BA188B89E9}" type="datetimeFigureOut">
              <a:rPr lang="es-ES" smtClean="0"/>
              <a:pPr/>
              <a:t>13/08/2015</a:t>
            </a:fld>
            <a:endParaRPr lang="es-ES" dirty="0"/>
          </a:p>
        </p:txBody>
      </p:sp>
      <p:sp>
        <p:nvSpPr>
          <p:cNvPr id="4" name="3 Marcador de imagen de diapositiva"/>
          <p:cNvSpPr>
            <a:spLocks noGrp="1" noRot="1" noChangeAspect="1"/>
          </p:cNvSpPr>
          <p:nvPr>
            <p:ph type="sldImg" idx="2"/>
          </p:nvPr>
        </p:nvSpPr>
        <p:spPr>
          <a:xfrm>
            <a:off x="939800" y="744538"/>
            <a:ext cx="4978400" cy="3733800"/>
          </a:xfrm>
          <a:prstGeom prst="rect">
            <a:avLst/>
          </a:prstGeom>
          <a:noFill/>
          <a:ln w="12700">
            <a:solidFill>
              <a:prstClr val="black"/>
            </a:solidFill>
          </a:ln>
        </p:spPr>
        <p:txBody>
          <a:bodyPr vert="horz" lIns="91401" tIns="45701" rIns="91401" bIns="45701" rtlCol="0" anchor="ctr"/>
          <a:lstStyle/>
          <a:p>
            <a:endParaRPr lang="es-ES" dirty="0"/>
          </a:p>
        </p:txBody>
      </p:sp>
      <p:sp>
        <p:nvSpPr>
          <p:cNvPr id="5" name="4 Marcador de notas"/>
          <p:cNvSpPr>
            <a:spLocks noGrp="1"/>
          </p:cNvSpPr>
          <p:nvPr>
            <p:ph type="body" sz="quarter" idx="3"/>
          </p:nvPr>
        </p:nvSpPr>
        <p:spPr>
          <a:xfrm>
            <a:off x="685801" y="4724958"/>
            <a:ext cx="5486400" cy="4476274"/>
          </a:xfrm>
          <a:prstGeom prst="rect">
            <a:avLst/>
          </a:prstGeom>
        </p:spPr>
        <p:txBody>
          <a:bodyPr vert="horz" lIns="91401" tIns="45701" rIns="91401" bIns="45701"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1" y="9448187"/>
            <a:ext cx="2971800" cy="497363"/>
          </a:xfrm>
          <a:prstGeom prst="rect">
            <a:avLst/>
          </a:prstGeom>
        </p:spPr>
        <p:txBody>
          <a:bodyPr vert="horz" lIns="91401" tIns="45701" rIns="91401" bIns="45701"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4" y="9448187"/>
            <a:ext cx="2971800" cy="497363"/>
          </a:xfrm>
          <a:prstGeom prst="rect">
            <a:avLst/>
          </a:prstGeom>
        </p:spPr>
        <p:txBody>
          <a:bodyPr vert="horz" lIns="91401" tIns="45701" rIns="91401" bIns="45701" rtlCol="0" anchor="b"/>
          <a:lstStyle>
            <a:lvl1pPr algn="r">
              <a:defRPr sz="1200"/>
            </a:lvl1pPr>
          </a:lstStyle>
          <a:p>
            <a:fld id="{5F67F12F-667E-4D10-AA9E-5B7836F93B7C}" type="slidenum">
              <a:rPr lang="es-ES" smtClean="0"/>
              <a:pPr/>
              <a:t>‹Nº›</a:t>
            </a:fld>
            <a:endParaRPr lang="es-ES" dirty="0"/>
          </a:p>
        </p:txBody>
      </p:sp>
    </p:spTree>
    <p:extLst>
      <p:ext uri="{BB962C8B-B14F-4D97-AF65-F5344CB8AC3E}">
        <p14:creationId xmlns:p14="http://schemas.microsoft.com/office/powerpoint/2010/main" val="196170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AMPLIAR LA LETRA</a:t>
            </a:r>
          </a:p>
          <a:p>
            <a:r>
              <a:rPr lang="es-AR" dirty="0" smtClean="0"/>
              <a:t>Mentira que el</a:t>
            </a:r>
            <a:r>
              <a:rPr lang="es-AR" baseline="0" dirty="0" smtClean="0"/>
              <a:t> mundo se desindustrializó (China / Corea afuera).  Ponderar la reindustrialización (más allá de la </a:t>
            </a:r>
            <a:endParaRPr lang="es-AR" dirty="0" smtClean="0"/>
          </a:p>
          <a:p>
            <a:r>
              <a:rPr lang="es-AR" dirty="0" smtClean="0"/>
              <a:t>Un primer punto para remarcar es que el mundo no ha detenido su proceso de </a:t>
            </a:r>
            <a:r>
              <a:rPr lang="es-AR" dirty="0" err="1" smtClean="0"/>
              <a:t>industrializacion</a:t>
            </a:r>
            <a:r>
              <a:rPr lang="es-AR" dirty="0" smtClean="0"/>
              <a:t>.  Es cierto que otros servicios han ganado </a:t>
            </a:r>
            <a:r>
              <a:rPr lang="es-AR" dirty="0" err="1" smtClean="0"/>
              <a:t>participacion</a:t>
            </a:r>
            <a:r>
              <a:rPr lang="es-AR" dirty="0" smtClean="0"/>
              <a:t>, y el proceso de </a:t>
            </a:r>
            <a:r>
              <a:rPr lang="es-AR" dirty="0" err="1" smtClean="0"/>
              <a:t>tercerizacion</a:t>
            </a:r>
            <a:r>
              <a:rPr lang="es-AR" dirty="0" smtClean="0"/>
              <a:t> de muchas actividades se incluyen ahora fuera del PBI Industrial.  Sin embargo, es importante entender que Argentina </a:t>
            </a:r>
            <a:r>
              <a:rPr lang="es-AR" dirty="0" err="1" smtClean="0"/>
              <a:t>despues</a:t>
            </a:r>
            <a:r>
              <a:rPr lang="es-AR" dirty="0" smtClean="0"/>
              <a:t> del crack de 2001 se recupero notablemente pero para contar hoy con un PBI Per </a:t>
            </a:r>
            <a:r>
              <a:rPr lang="es-AR" dirty="0" err="1" smtClean="0"/>
              <a:t>capita</a:t>
            </a:r>
            <a:r>
              <a:rPr lang="es-AR" dirty="0" smtClean="0"/>
              <a:t> igual al que </a:t>
            </a:r>
            <a:r>
              <a:rPr lang="es-AR" dirty="0" err="1" smtClean="0"/>
              <a:t>teniamos</a:t>
            </a:r>
            <a:r>
              <a:rPr lang="es-AR" dirty="0" smtClean="0"/>
              <a:t> en la </a:t>
            </a:r>
            <a:r>
              <a:rPr lang="es-AR" dirty="0" err="1" smtClean="0"/>
              <a:t>decada</a:t>
            </a:r>
            <a:r>
              <a:rPr lang="es-AR" dirty="0" smtClean="0"/>
              <a:t> del 70.  </a:t>
            </a:r>
          </a:p>
          <a:p>
            <a:r>
              <a:rPr lang="es-AR" dirty="0" smtClean="0"/>
              <a:t> </a:t>
            </a:r>
            <a:endParaRPr lang="es-AR" dirty="0"/>
          </a:p>
        </p:txBody>
      </p:sp>
      <p:sp>
        <p:nvSpPr>
          <p:cNvPr id="4" name="3 Marcador de número de diapositiva"/>
          <p:cNvSpPr>
            <a:spLocks noGrp="1"/>
          </p:cNvSpPr>
          <p:nvPr>
            <p:ph type="sldNum" sz="quarter" idx="10"/>
          </p:nvPr>
        </p:nvSpPr>
        <p:spPr/>
        <p:txBody>
          <a:bodyPr/>
          <a:lstStyle/>
          <a:p>
            <a:pPr>
              <a:defRPr/>
            </a:pPr>
            <a:fld id="{BC8957CA-DDD1-4F4F-ACB5-D5212D46B8CD}" type="slidenum">
              <a:rPr lang="es-ES" smtClean="0"/>
              <a:pPr>
                <a:defRPr/>
              </a:pPr>
              <a:t>3</a:t>
            </a:fld>
            <a:endParaRPr lang="es-ES" dirty="0"/>
          </a:p>
        </p:txBody>
      </p:sp>
    </p:spTree>
    <p:extLst>
      <p:ext uri="{BB962C8B-B14F-4D97-AF65-F5344CB8AC3E}">
        <p14:creationId xmlns:p14="http://schemas.microsoft.com/office/powerpoint/2010/main" val="1622752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baseline="0" dirty="0" smtClean="0"/>
              <a:t>LIBRO OIT.  HORIZONTE: TECNOLOGIA NACIONAL / APROVECHAR MP</a:t>
            </a:r>
          </a:p>
          <a:p>
            <a:r>
              <a:rPr lang="es-AR" baseline="0" dirty="0" smtClean="0"/>
              <a:t>Esta falta de crecimiento industrial</a:t>
            </a:r>
            <a:r>
              <a:rPr lang="es-AR" dirty="0" smtClean="0"/>
              <a:t> se ve reflejada a su vez en una perdida de capacidades </a:t>
            </a:r>
            <a:r>
              <a:rPr lang="es-AR" dirty="0" err="1" smtClean="0"/>
              <a:t>tecnologicas</a:t>
            </a:r>
            <a:r>
              <a:rPr lang="es-AR" dirty="0" smtClean="0"/>
              <a:t> que en parte </a:t>
            </a:r>
            <a:r>
              <a:rPr lang="es-AR" dirty="0" err="1" smtClean="0"/>
              <a:t>tambien</a:t>
            </a:r>
            <a:r>
              <a:rPr lang="es-AR" dirty="0" smtClean="0"/>
              <a:t> se refleja en la estructura productiva y de exportaciones de nuestro </a:t>
            </a:r>
            <a:r>
              <a:rPr lang="es-AR" dirty="0" err="1" smtClean="0"/>
              <a:t>pais</a:t>
            </a:r>
            <a:r>
              <a:rPr lang="es-AR" dirty="0" smtClean="0"/>
              <a:t>.  La realidad es que Argentina debe transformar su estructura productiva </a:t>
            </a:r>
            <a:r>
              <a:rPr lang="es-AR" dirty="0" err="1" smtClean="0"/>
              <a:t>dandole</a:t>
            </a:r>
            <a:r>
              <a:rPr lang="es-AR" dirty="0" smtClean="0"/>
              <a:t> una mayor </a:t>
            </a:r>
            <a:r>
              <a:rPr lang="es-AR" dirty="0" err="1" smtClean="0"/>
              <a:t>integracion</a:t>
            </a:r>
            <a:r>
              <a:rPr lang="es-AR" dirty="0" smtClean="0"/>
              <a:t> y elevando sustancialmente sus capacidades </a:t>
            </a:r>
            <a:r>
              <a:rPr lang="es-AR" dirty="0" err="1" smtClean="0"/>
              <a:t>tecnologicas</a:t>
            </a:r>
            <a:r>
              <a:rPr lang="es-AR" dirty="0" smtClean="0"/>
              <a:t>.  </a:t>
            </a:r>
          </a:p>
          <a:p>
            <a:r>
              <a:rPr lang="es-AR" baseline="0" dirty="0" smtClean="0"/>
              <a:t>Al igual que </a:t>
            </a:r>
            <a:r>
              <a:rPr lang="es-AR" baseline="0" dirty="0" err="1" smtClean="0"/>
              <a:t>paises</a:t>
            </a:r>
            <a:r>
              <a:rPr lang="es-AR" dirty="0" smtClean="0"/>
              <a:t> como Noruega, </a:t>
            </a:r>
            <a:r>
              <a:rPr lang="es-AR" dirty="0" err="1" smtClean="0"/>
              <a:t>Canada</a:t>
            </a:r>
            <a:r>
              <a:rPr lang="es-AR" dirty="0" smtClean="0"/>
              <a:t> o </a:t>
            </a:r>
            <a:r>
              <a:rPr lang="es-AR" dirty="0" err="1" smtClean="0"/>
              <a:t>australia</a:t>
            </a:r>
            <a:r>
              <a:rPr lang="es-AR" dirty="0" smtClean="0"/>
              <a:t>, el beneficio de los recursos naturales debe ser un motor para el desarrollo industrial y de capacidades </a:t>
            </a:r>
            <a:r>
              <a:rPr lang="es-AR" dirty="0" err="1" smtClean="0"/>
              <a:t>tecnologicas</a:t>
            </a:r>
            <a:r>
              <a:rPr lang="es-AR" dirty="0" smtClean="0"/>
              <a:t>.   </a:t>
            </a:r>
          </a:p>
          <a:p>
            <a:r>
              <a:rPr lang="es-AR" baseline="0" dirty="0" smtClean="0"/>
              <a:t>Ver</a:t>
            </a:r>
            <a:r>
              <a:rPr lang="es-AR" dirty="0" smtClean="0"/>
              <a:t> que el caso de noruega, </a:t>
            </a:r>
            <a:r>
              <a:rPr lang="es-AR" dirty="0" err="1" smtClean="0"/>
              <a:t>australia</a:t>
            </a:r>
            <a:r>
              <a:rPr lang="es-AR" dirty="0" smtClean="0"/>
              <a:t> o new </a:t>
            </a:r>
            <a:r>
              <a:rPr lang="es-AR" dirty="0" err="1" smtClean="0"/>
              <a:t>zealand</a:t>
            </a:r>
            <a:r>
              <a:rPr lang="es-AR" dirty="0" smtClean="0"/>
              <a:t> se dan con exportaciones de productos de media o alta </a:t>
            </a:r>
            <a:r>
              <a:rPr lang="es-AR" dirty="0" err="1" smtClean="0"/>
              <a:t>tecnologia</a:t>
            </a:r>
            <a:r>
              <a:rPr lang="es-AR" dirty="0" smtClean="0"/>
              <a:t> que son como </a:t>
            </a:r>
            <a:r>
              <a:rPr lang="es-AR" dirty="0" err="1" smtClean="0"/>
              <a:t>minimo</a:t>
            </a:r>
            <a:r>
              <a:rPr lang="es-AR" dirty="0" smtClean="0"/>
              <a:t> del doble de lo que exporta Argentina (AVERIGUAR CUANTO EXPORTA HOY ARGENTINA Y CUANTO AUSTRALIA O NORUEGA !!!)</a:t>
            </a:r>
            <a:endParaRPr lang="es-AR" baseline="0" dirty="0" smtClean="0"/>
          </a:p>
        </p:txBody>
      </p:sp>
      <p:sp>
        <p:nvSpPr>
          <p:cNvPr id="4" name="Marcador de número de diapositiva 3"/>
          <p:cNvSpPr>
            <a:spLocks noGrp="1"/>
          </p:cNvSpPr>
          <p:nvPr>
            <p:ph type="sldNum" sz="quarter" idx="10"/>
          </p:nvPr>
        </p:nvSpPr>
        <p:spPr/>
        <p:txBody>
          <a:bodyPr/>
          <a:lstStyle/>
          <a:p>
            <a:fld id="{69BBD524-72A9-450E-AE40-EF497487553E}" type="slidenum">
              <a:rPr lang="es-AR" smtClean="0"/>
              <a:pPr/>
              <a:t>6</a:t>
            </a:fld>
            <a:endParaRPr lang="es-AR" dirty="0"/>
          </a:p>
        </p:txBody>
      </p:sp>
    </p:spTree>
    <p:extLst>
      <p:ext uri="{BB962C8B-B14F-4D97-AF65-F5344CB8AC3E}">
        <p14:creationId xmlns:p14="http://schemas.microsoft.com/office/powerpoint/2010/main" val="870884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La </a:t>
            </a:r>
            <a:r>
              <a:rPr lang="es-AR" dirty="0" err="1" smtClean="0"/>
              <a:t>recuperacion</a:t>
            </a:r>
            <a:r>
              <a:rPr lang="es-AR" dirty="0" smtClean="0"/>
              <a:t> del salario y la </a:t>
            </a:r>
            <a:r>
              <a:rPr lang="es-AR" dirty="0" err="1" smtClean="0"/>
              <a:t>politica</a:t>
            </a:r>
            <a:r>
              <a:rPr lang="es-AR" dirty="0" smtClean="0"/>
              <a:t> cambiaria (y de alguna manera la estructura social del </a:t>
            </a:r>
            <a:r>
              <a:rPr lang="es-AR" dirty="0" err="1" smtClean="0"/>
              <a:t>pais</a:t>
            </a:r>
            <a:r>
              <a:rPr lang="es-AR" dirty="0" smtClean="0"/>
              <a:t>) han puesto a  Argentina hoy en un dilema o trampa.  La trampa de los salarios medios.</a:t>
            </a:r>
          </a:p>
          <a:p>
            <a:r>
              <a:rPr lang="es-AR" dirty="0" smtClean="0"/>
              <a:t>Si el modelo de desarrollo es uno con salarios relativamente elevados (lo que se refleja en un mejor nivel de vida, en un mayor mercado interno pero con costos elevados respecto de competidores como </a:t>
            </a:r>
            <a:r>
              <a:rPr lang="es-AR" dirty="0" err="1" smtClean="0"/>
              <a:t>xxxx</a:t>
            </a:r>
            <a:r>
              <a:rPr lang="es-AR" dirty="0" smtClean="0"/>
              <a:t>), debemos dotar de competitividad en otros factores: </a:t>
            </a:r>
            <a:r>
              <a:rPr lang="es-AR" dirty="0" err="1" smtClean="0"/>
              <a:t>Energia</a:t>
            </a:r>
            <a:r>
              <a:rPr lang="es-AR" dirty="0" smtClean="0"/>
              <a:t>, Costos </a:t>
            </a:r>
            <a:r>
              <a:rPr lang="es-AR" dirty="0" err="1" smtClean="0"/>
              <a:t>logisticos</a:t>
            </a:r>
            <a:r>
              <a:rPr lang="es-AR" dirty="0" smtClean="0"/>
              <a:t>, sistema tributario, de acceso a financiamiento, ventajas </a:t>
            </a:r>
            <a:r>
              <a:rPr lang="es-AR" dirty="0" err="1" smtClean="0"/>
              <a:t>tecnologicas</a:t>
            </a:r>
            <a:r>
              <a:rPr lang="es-AR" dirty="0" smtClean="0"/>
              <a:t>, de </a:t>
            </a:r>
            <a:r>
              <a:rPr lang="es-AR" dirty="0" err="1" smtClean="0"/>
              <a:t>promocion</a:t>
            </a:r>
            <a:r>
              <a:rPr lang="es-AR" dirty="0" smtClean="0"/>
              <a:t> de expo, etc..</a:t>
            </a:r>
          </a:p>
          <a:p>
            <a:r>
              <a:rPr lang="es-AR" dirty="0" smtClean="0"/>
              <a:t>Por otra parte, marca </a:t>
            </a:r>
            <a:r>
              <a:rPr lang="es-AR" dirty="0" err="1" smtClean="0"/>
              <a:t>tambien</a:t>
            </a:r>
            <a:r>
              <a:rPr lang="es-AR" dirty="0" smtClean="0"/>
              <a:t> la necesidad de tener en cuenta que algunos sectores que son importantes, particularmente para la </a:t>
            </a:r>
            <a:r>
              <a:rPr lang="es-AR" dirty="0" err="1" smtClean="0"/>
              <a:t>generacion</a:t>
            </a:r>
            <a:r>
              <a:rPr lang="es-AR" dirty="0" smtClean="0"/>
              <a:t> de empleo, requieren al menos temporariamente un nivel de </a:t>
            </a:r>
            <a:r>
              <a:rPr lang="es-AR" dirty="0" err="1" smtClean="0"/>
              <a:t>administracion</a:t>
            </a:r>
            <a:r>
              <a:rPr lang="es-AR" dirty="0" smtClean="0"/>
              <a:t> de comercio que impida que sucumban frente a </a:t>
            </a:r>
            <a:r>
              <a:rPr lang="es-AR" dirty="0" err="1" smtClean="0"/>
              <a:t>paises</a:t>
            </a:r>
            <a:r>
              <a:rPr lang="es-AR" dirty="0" smtClean="0"/>
              <a:t>.</a:t>
            </a:r>
            <a:endParaRPr lang="es-AR" dirty="0"/>
          </a:p>
        </p:txBody>
      </p:sp>
      <p:sp>
        <p:nvSpPr>
          <p:cNvPr id="4" name="3 Marcador de número de diapositiva"/>
          <p:cNvSpPr>
            <a:spLocks noGrp="1"/>
          </p:cNvSpPr>
          <p:nvPr>
            <p:ph type="sldNum" sz="quarter" idx="10"/>
          </p:nvPr>
        </p:nvSpPr>
        <p:spPr/>
        <p:txBody>
          <a:bodyPr/>
          <a:lstStyle/>
          <a:p>
            <a:pPr>
              <a:defRPr/>
            </a:pPr>
            <a:fld id="{BC8957CA-DDD1-4F4F-ACB5-D5212D46B8CD}" type="slidenum">
              <a:rPr lang="es-ES" smtClean="0"/>
              <a:pPr>
                <a:defRPr/>
              </a:pPr>
              <a:t>8</a:t>
            </a:fld>
            <a:endParaRPr lang="es-ES" dirty="0"/>
          </a:p>
        </p:txBody>
      </p:sp>
    </p:spTree>
    <p:extLst>
      <p:ext uri="{BB962C8B-B14F-4D97-AF65-F5344CB8AC3E}">
        <p14:creationId xmlns:p14="http://schemas.microsoft.com/office/powerpoint/2010/main" val="3235501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F67F12F-667E-4D10-AA9E-5B7836F93B7C}" type="slidenum">
              <a:rPr lang="es-ES" smtClean="0"/>
              <a:pPr/>
              <a:t>9</a:t>
            </a:fld>
            <a:endParaRPr lang="es-ES" dirty="0"/>
          </a:p>
        </p:txBody>
      </p:sp>
    </p:spTree>
    <p:extLst>
      <p:ext uri="{BB962C8B-B14F-4D97-AF65-F5344CB8AC3E}">
        <p14:creationId xmlns:p14="http://schemas.microsoft.com/office/powerpoint/2010/main" val="6417416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F67F12F-667E-4D10-AA9E-5B7836F93B7C}" type="slidenum">
              <a:rPr lang="es-ES" smtClean="0"/>
              <a:pPr/>
              <a:t>13</a:t>
            </a:fld>
            <a:endParaRPr lang="es-ES" dirty="0"/>
          </a:p>
        </p:txBody>
      </p:sp>
    </p:spTree>
    <p:extLst>
      <p:ext uri="{BB962C8B-B14F-4D97-AF65-F5344CB8AC3E}">
        <p14:creationId xmlns:p14="http://schemas.microsoft.com/office/powerpoint/2010/main" val="2620562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smtClean="0"/>
              <a:t>INTEGRADOS:</a:t>
            </a:r>
            <a:r>
              <a:rPr lang="es-ES" baseline="0" dirty="0" smtClean="0"/>
              <a:t> bajo valor agregado</a:t>
            </a:r>
          </a:p>
          <a:p>
            <a:r>
              <a:rPr lang="es-ES" dirty="0" smtClean="0"/>
              <a:t>ESENCIALMENTE COMPRADORES: mayor</a:t>
            </a:r>
            <a:r>
              <a:rPr lang="es-ES" baseline="0" dirty="0" smtClean="0"/>
              <a:t> VA</a:t>
            </a:r>
            <a:endParaRPr lang="es-ES" dirty="0"/>
          </a:p>
        </p:txBody>
      </p:sp>
      <p:sp>
        <p:nvSpPr>
          <p:cNvPr id="4" name="Marcador de número de diapositiva 3"/>
          <p:cNvSpPr>
            <a:spLocks noGrp="1"/>
          </p:cNvSpPr>
          <p:nvPr>
            <p:ph type="sldNum" sz="quarter" idx="10"/>
          </p:nvPr>
        </p:nvSpPr>
        <p:spPr/>
        <p:txBody>
          <a:bodyPr/>
          <a:lstStyle/>
          <a:p>
            <a:fld id="{5F67F12F-667E-4D10-AA9E-5B7836F93B7C}" type="slidenum">
              <a:rPr lang="es-ES" smtClean="0"/>
              <a:pPr/>
              <a:t>14</a:t>
            </a:fld>
            <a:endParaRPr lang="es-ES" dirty="0"/>
          </a:p>
        </p:txBody>
      </p:sp>
    </p:spTree>
    <p:extLst>
      <p:ext uri="{BB962C8B-B14F-4D97-AF65-F5344CB8AC3E}">
        <p14:creationId xmlns:p14="http://schemas.microsoft.com/office/powerpoint/2010/main" val="298690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62500" lnSpcReduction="20000"/>
          </a:bodyPr>
          <a:lstStyle/>
          <a:p>
            <a:pPr defTabSz="917418">
              <a:buFont typeface="Arial" pitchFamily="34" charset="0"/>
              <a:buChar char="•"/>
              <a:defRPr/>
            </a:pPr>
            <a:r>
              <a:rPr lang="es-ES" b="1" dirty="0" smtClean="0"/>
              <a:t>VER SI HAY PLANES PARECIDOS DE AUSTRALIA – CANADA - NORUEGA</a:t>
            </a:r>
          </a:p>
          <a:p>
            <a:pPr lvl="0">
              <a:buFont typeface="Arial" pitchFamily="34" charset="0"/>
              <a:buChar char="•"/>
            </a:pPr>
            <a:endParaRPr lang="es-ES" b="1" dirty="0" smtClean="0"/>
          </a:p>
          <a:p>
            <a:pPr lvl="0">
              <a:buFont typeface="Arial" pitchFamily="34" charset="0"/>
              <a:buChar char="•"/>
            </a:pPr>
            <a:r>
              <a:rPr lang="es-ES" b="1" dirty="0" smtClean="0"/>
              <a:t>Gran Bretaña - </a:t>
            </a:r>
            <a:r>
              <a:rPr lang="es-ES" b="1" dirty="0" err="1" smtClean="0"/>
              <a:t>The</a:t>
            </a:r>
            <a:r>
              <a:rPr lang="es-ES" b="1" dirty="0" smtClean="0"/>
              <a:t> Plan </a:t>
            </a:r>
            <a:r>
              <a:rPr lang="es-ES" b="1" dirty="0" err="1" smtClean="0"/>
              <a:t>for</a:t>
            </a:r>
            <a:r>
              <a:rPr lang="es-ES" b="1" dirty="0" smtClean="0"/>
              <a:t> </a:t>
            </a:r>
            <a:r>
              <a:rPr lang="es-ES" b="1" dirty="0" err="1" smtClean="0"/>
              <a:t>Growth</a:t>
            </a:r>
            <a:r>
              <a:rPr lang="es-ES" dirty="0" smtClean="0"/>
              <a:t>: dentro de un plan integral para mejorar el desempeño competitivo, se instauró la red </a:t>
            </a:r>
            <a:r>
              <a:rPr lang="es-ES" b="1" i="1" dirty="0" smtClean="0"/>
              <a:t>CATAPULT</a:t>
            </a:r>
            <a:r>
              <a:rPr lang="es-ES" b="1" dirty="0" smtClean="0"/>
              <a:t> </a:t>
            </a:r>
            <a:r>
              <a:rPr lang="es-ES" dirty="0" smtClean="0"/>
              <a:t>que está formada por siete </a:t>
            </a:r>
            <a:r>
              <a:rPr lang="es-ES" b="1" dirty="0" smtClean="0"/>
              <a:t>centros de tecnología para el desarrollo industrial  </a:t>
            </a:r>
          </a:p>
          <a:p>
            <a:pPr lvl="0">
              <a:buFont typeface="Arial" pitchFamily="34" charset="0"/>
              <a:buChar char="•"/>
            </a:pPr>
            <a:r>
              <a:rPr lang="es-ES" b="1" dirty="0" smtClean="0"/>
              <a:t>Japón - </a:t>
            </a:r>
            <a:r>
              <a:rPr lang="es-ES" b="1" dirty="0" err="1" smtClean="0"/>
              <a:t>Abenomics</a:t>
            </a:r>
            <a:r>
              <a:rPr lang="es-ES" b="1" dirty="0" smtClean="0"/>
              <a:t>: </a:t>
            </a:r>
            <a:r>
              <a:rPr lang="es-ES" dirty="0" smtClean="0"/>
              <a:t>se plantea como fundamental un conjunto </a:t>
            </a:r>
            <a:r>
              <a:rPr lang="es-ES" b="1" dirty="0" smtClean="0"/>
              <a:t>de incentivos a la inversión</a:t>
            </a:r>
            <a:r>
              <a:rPr lang="es-ES" dirty="0" smtClean="0"/>
              <a:t> para lograr reformas estructurales en sectores productivos tanto agrícolas como industriales entre lo que se destaca la creación del «</a:t>
            </a:r>
            <a:r>
              <a:rPr lang="es-AR" b="1" dirty="0" smtClean="0"/>
              <a:t>Consejo de Competitividad Industrial»</a:t>
            </a:r>
            <a:r>
              <a:rPr lang="es-AR" dirty="0" smtClean="0"/>
              <a:t>.</a:t>
            </a:r>
          </a:p>
          <a:p>
            <a:pPr defTabSz="917418">
              <a:buFont typeface="Arial" pitchFamily="34" charset="0"/>
              <a:buChar char="•"/>
              <a:defRPr/>
            </a:pPr>
            <a:r>
              <a:rPr lang="es-ES" b="1" i="1" dirty="0" smtClean="0"/>
              <a:t>El modelo alemán – </a:t>
            </a:r>
            <a:r>
              <a:rPr lang="es-ES" b="1" i="1" dirty="0" smtClean="0">
                <a:solidFill>
                  <a:srgbClr val="00B0F0"/>
                </a:solidFill>
              </a:rPr>
              <a:t>La Sociedad </a:t>
            </a:r>
            <a:r>
              <a:rPr lang="es-ES" b="1" i="1" dirty="0" err="1" smtClean="0">
                <a:solidFill>
                  <a:srgbClr val="00B0F0"/>
                </a:solidFill>
              </a:rPr>
              <a:t>Fraunhofer</a:t>
            </a:r>
            <a:r>
              <a:rPr lang="es-ES" b="1" i="1" dirty="0" smtClean="0">
                <a:solidFill>
                  <a:srgbClr val="00B0F0"/>
                </a:solidFill>
              </a:rPr>
              <a:t>: </a:t>
            </a:r>
            <a:r>
              <a:rPr lang="es-ES" dirty="0" smtClean="0"/>
              <a:t>La situación actual de la economía alemana no es producto de la casualidad sino de una consistente política industrial dedicada a cuidar la producción local y la competitividad nacional. El modelo de la Sociedad </a:t>
            </a:r>
            <a:r>
              <a:rPr lang="es-ES" dirty="0" err="1" smtClean="0"/>
              <a:t>Fraunhofer</a:t>
            </a:r>
            <a:r>
              <a:rPr lang="es-ES" dirty="0" smtClean="0"/>
              <a:t> es en el que se han basado casi todos los países avanzados para intentar emular los resultados obtenidos en Alemania.</a:t>
            </a:r>
          </a:p>
          <a:p>
            <a:pPr lvl="2"/>
            <a:r>
              <a:rPr lang="es-ES" sz="1800" b="1" dirty="0" smtClean="0"/>
              <a:t>Producción local</a:t>
            </a:r>
          </a:p>
          <a:p>
            <a:pPr lvl="3"/>
            <a:r>
              <a:rPr lang="es-ES" sz="1400" dirty="0" smtClean="0"/>
              <a:t>A diferencia de muchos países avanzados, Alemania lejos de fomentar políticas de deslocalización productiva comprendió que mantener diseño y producción dentro de las fronteras del país contribuyó sustancialmente a impulsar la innovación.</a:t>
            </a:r>
          </a:p>
          <a:p>
            <a:pPr lvl="2"/>
            <a:r>
              <a:rPr lang="es-ES" sz="1800" b="1" dirty="0" smtClean="0"/>
              <a:t>Financiamiento público-privado</a:t>
            </a:r>
          </a:p>
          <a:p>
            <a:pPr lvl="3"/>
            <a:r>
              <a:rPr lang="es-ES" sz="1400" dirty="0" smtClean="0"/>
              <a:t>Cuenta con un presupuesto anual de casi 2.750 millones de dólares, de los cuales un 65% proviene de aportes gubernamentales y el resto de contratos con la industria.</a:t>
            </a:r>
          </a:p>
          <a:p>
            <a:pPr lvl="2"/>
            <a:r>
              <a:rPr lang="es-ES" sz="1800" b="1" dirty="0" smtClean="0"/>
              <a:t>Vinculación con universidades</a:t>
            </a:r>
          </a:p>
          <a:p>
            <a:pPr lvl="3"/>
            <a:r>
              <a:rPr lang="es-ES" sz="1400" dirty="0" smtClean="0"/>
              <a:t>La gestión de los institutos está conformado en un 30% por profesores de ingeniería con gran experiencia y estudiantes de doctorado.</a:t>
            </a:r>
          </a:p>
          <a:p>
            <a:pPr lvl="2"/>
            <a:r>
              <a:rPr lang="es-ES" sz="1800" b="1" dirty="0" err="1" smtClean="0"/>
              <a:t>PyMES</a:t>
            </a:r>
            <a:endParaRPr lang="es-ES" sz="1800" b="1" dirty="0" smtClean="0"/>
          </a:p>
          <a:p>
            <a:pPr lvl="3"/>
            <a:r>
              <a:rPr lang="es-ES" sz="1400" dirty="0" smtClean="0"/>
              <a:t>Las pequeñas y  medianas empresas constituyen la columna vertebral de la economía alemana. Estas producen de manera local y venden productos especializados de gran valor agregado al sector externo.</a:t>
            </a:r>
          </a:p>
          <a:p>
            <a:pPr lvl="2"/>
            <a:r>
              <a:rPr lang="es-ES" sz="1800" b="1" dirty="0" smtClean="0"/>
              <a:t>Economías regionales</a:t>
            </a:r>
          </a:p>
          <a:p>
            <a:pPr lvl="3"/>
            <a:r>
              <a:rPr lang="es-ES" sz="1400" dirty="0" smtClean="0"/>
              <a:t>Actualmente existen 67 centros distribuidos en el territorio alemán. En cada región se intenta apuntar a las ventajas y fortalezas existentes.</a:t>
            </a:r>
          </a:p>
          <a:p>
            <a:pPr lvl="3"/>
            <a:endParaRPr lang="es-ES" sz="1400" dirty="0" smtClean="0"/>
          </a:p>
          <a:p>
            <a:pPr>
              <a:spcBef>
                <a:spcPts val="301"/>
              </a:spcBef>
              <a:buFont typeface="Arial" pitchFamily="34" charset="0"/>
              <a:buChar char="•"/>
            </a:pPr>
            <a:r>
              <a:rPr lang="es-ES" sz="1800" b="1" dirty="0" smtClean="0"/>
              <a:t>Brasil - Plan </a:t>
            </a:r>
            <a:r>
              <a:rPr lang="es-ES" sz="1800" b="1" dirty="0" err="1" smtClean="0"/>
              <a:t>Maior</a:t>
            </a:r>
            <a:r>
              <a:rPr lang="es-ES" sz="1800" b="1" dirty="0" smtClean="0"/>
              <a:t>: </a:t>
            </a:r>
            <a:r>
              <a:rPr lang="es-ES" sz="1800" dirty="0" smtClean="0"/>
              <a:t>paquete de medidas destinado a fomentar la inversión, bajar los costos tributarios y </a:t>
            </a:r>
            <a:r>
              <a:rPr lang="es-ES" sz="1800" b="1" dirty="0" smtClean="0"/>
              <a:t>mejorar la competitividad vía productividad e inversión</a:t>
            </a:r>
            <a:r>
              <a:rPr lang="es-ES" sz="1800" dirty="0" smtClean="0"/>
              <a:t>.</a:t>
            </a:r>
          </a:p>
          <a:p>
            <a:pPr>
              <a:spcBef>
                <a:spcPts val="301"/>
              </a:spcBef>
              <a:buFont typeface="Arial" pitchFamily="34" charset="0"/>
              <a:buChar char="•"/>
            </a:pPr>
            <a:r>
              <a:rPr lang="es-ES" sz="1800" b="1" dirty="0" smtClean="0"/>
              <a:t>China - XII Plan Quinquenal</a:t>
            </a:r>
            <a:r>
              <a:rPr lang="es-ES" sz="1800" dirty="0" smtClean="0"/>
              <a:t>: nuevo plan quinquenal donde es un eje central asegurarse un rol protagónico en el mundo industrial.</a:t>
            </a:r>
          </a:p>
          <a:p>
            <a:pPr lvl="3"/>
            <a:endParaRPr lang="es-ES" sz="1400" dirty="0" smtClean="0"/>
          </a:p>
          <a:p>
            <a:pPr marL="1834835" lvl="4" defTabSz="917418">
              <a:buFont typeface="Arial" pitchFamily="34" charset="0"/>
              <a:buChar char="•"/>
              <a:defRPr/>
            </a:pPr>
            <a:endParaRPr lang="es-ES" dirty="0" smtClean="0"/>
          </a:p>
          <a:p>
            <a:pPr defTabSz="917418">
              <a:buFont typeface="Arial" pitchFamily="34" charset="0"/>
              <a:buChar char="•"/>
              <a:defRPr/>
            </a:pPr>
            <a:endParaRPr lang="es-ES" b="1" i="1" dirty="0" smtClean="0">
              <a:solidFill>
                <a:srgbClr val="00B0F0"/>
              </a:solidFill>
            </a:endParaRPr>
          </a:p>
          <a:p>
            <a:pPr lvl="0">
              <a:buFont typeface="Arial" pitchFamily="34" charset="0"/>
              <a:buChar char="•"/>
            </a:pPr>
            <a:endParaRPr lang="es-ES" dirty="0" smtClean="0"/>
          </a:p>
          <a:p>
            <a:pPr>
              <a:buFont typeface="Arial" pitchFamily="34" charset="0"/>
              <a:buChar char="•"/>
            </a:pPr>
            <a:endParaRPr lang="es-ES" dirty="0"/>
          </a:p>
        </p:txBody>
      </p:sp>
      <p:sp>
        <p:nvSpPr>
          <p:cNvPr id="4" name="3 Marcador de número de diapositiva"/>
          <p:cNvSpPr>
            <a:spLocks noGrp="1"/>
          </p:cNvSpPr>
          <p:nvPr>
            <p:ph type="sldNum" sz="quarter" idx="10"/>
          </p:nvPr>
        </p:nvSpPr>
        <p:spPr/>
        <p:txBody>
          <a:bodyPr/>
          <a:lstStyle/>
          <a:p>
            <a:fld id="{69BBD524-72A9-450E-AE40-EF497487553E}" type="slidenum">
              <a:rPr lang="es-AR" smtClean="0"/>
              <a:pPr/>
              <a:t>19</a:t>
            </a:fld>
            <a:endParaRPr lang="es-AR"/>
          </a:p>
        </p:txBody>
      </p:sp>
    </p:spTree>
    <p:extLst>
      <p:ext uri="{BB962C8B-B14F-4D97-AF65-F5344CB8AC3E}">
        <p14:creationId xmlns:p14="http://schemas.microsoft.com/office/powerpoint/2010/main" val="258697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F67F12F-667E-4D10-AA9E-5B7836F93B7C}" type="slidenum">
              <a:rPr lang="es-ES" smtClean="0"/>
              <a:pPr/>
              <a:t>22</a:t>
            </a:fld>
            <a:endParaRPr lang="es-ES" dirty="0"/>
          </a:p>
        </p:txBody>
      </p:sp>
    </p:spTree>
    <p:extLst>
      <p:ext uri="{BB962C8B-B14F-4D97-AF65-F5344CB8AC3E}">
        <p14:creationId xmlns:p14="http://schemas.microsoft.com/office/powerpoint/2010/main" val="413369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E34208C6-41CB-443C-AB37-F55CCFF741AE}" type="slidenum">
              <a:rPr lang="es-ES" smtClean="0"/>
              <a:pPr/>
              <a:t>26</a:t>
            </a:fld>
            <a:endParaRPr lang="es-ES"/>
          </a:p>
        </p:txBody>
      </p:sp>
    </p:spTree>
    <p:extLst>
      <p:ext uri="{BB962C8B-B14F-4D97-AF65-F5344CB8AC3E}">
        <p14:creationId xmlns:p14="http://schemas.microsoft.com/office/powerpoint/2010/main" val="22517054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s-ES" smtClean="0"/>
              <a:t>Haga clic para modificar el estilo de título del patrón</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5" name="Footer Placeholder 4"/>
          <p:cNvSpPr>
            <a:spLocks noGrp="1"/>
          </p:cNvSpPr>
          <p:nvPr>
            <p:ph type="ftr" sz="quarter" idx="11"/>
          </p:nvPr>
        </p:nvSpPr>
        <p:spPr/>
        <p:txBody>
          <a:bodyPr/>
          <a:lstStyle>
            <a:lvl1pPr>
              <a:defRPr/>
            </a:lvl1pPr>
          </a:lstStyle>
          <a:p>
            <a:endParaRPr lang="es-ES" dirty="0"/>
          </a:p>
        </p:txBody>
      </p:sp>
      <p:sp>
        <p:nvSpPr>
          <p:cNvPr id="6"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6" name="Footer Placeholder 4"/>
          <p:cNvSpPr>
            <a:spLocks noGrp="1"/>
          </p:cNvSpPr>
          <p:nvPr>
            <p:ph type="ftr" sz="quarter" idx="11"/>
          </p:nvPr>
        </p:nvSpPr>
        <p:spPr/>
        <p:txBody>
          <a:bodyPr/>
          <a:lstStyle>
            <a:lvl1pPr>
              <a:defRPr/>
            </a:lvl1pPr>
          </a:lstStyle>
          <a:p>
            <a:endParaRPr lang="es-ES" dirty="0"/>
          </a:p>
        </p:txBody>
      </p:sp>
      <p:sp>
        <p:nvSpPr>
          <p:cNvPr id="7"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8" name="Footer Placeholder 4"/>
          <p:cNvSpPr>
            <a:spLocks noGrp="1"/>
          </p:cNvSpPr>
          <p:nvPr>
            <p:ph type="ftr" sz="quarter" idx="11"/>
          </p:nvPr>
        </p:nvSpPr>
        <p:spPr/>
        <p:txBody>
          <a:bodyPr/>
          <a:lstStyle>
            <a:lvl1pPr>
              <a:defRPr/>
            </a:lvl1pPr>
          </a:lstStyle>
          <a:p>
            <a:endParaRPr lang="es-ES" dirty="0"/>
          </a:p>
        </p:txBody>
      </p:sp>
      <p:sp>
        <p:nvSpPr>
          <p:cNvPr id="9"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4" name="Footer Placeholder 4"/>
          <p:cNvSpPr>
            <a:spLocks noGrp="1"/>
          </p:cNvSpPr>
          <p:nvPr>
            <p:ph type="ftr" sz="quarter" idx="11"/>
          </p:nvPr>
        </p:nvSpPr>
        <p:spPr/>
        <p:txBody>
          <a:bodyPr/>
          <a:lstStyle>
            <a:lvl1pPr>
              <a:defRPr/>
            </a:lvl1pPr>
          </a:lstStyle>
          <a:p>
            <a:endParaRPr lang="es-ES" dirty="0"/>
          </a:p>
        </p:txBody>
      </p:sp>
      <p:sp>
        <p:nvSpPr>
          <p:cNvPr id="5"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3" name="Footer Placeholder 4"/>
          <p:cNvSpPr>
            <a:spLocks noGrp="1"/>
          </p:cNvSpPr>
          <p:nvPr>
            <p:ph type="ftr" sz="quarter" idx="11"/>
          </p:nvPr>
        </p:nvSpPr>
        <p:spPr/>
        <p:txBody>
          <a:bodyPr/>
          <a:lstStyle>
            <a:lvl1pPr>
              <a:defRPr/>
            </a:lvl1pPr>
          </a:lstStyle>
          <a:p>
            <a:endParaRPr lang="es-ES" dirty="0"/>
          </a:p>
        </p:txBody>
      </p:sp>
      <p:sp>
        <p:nvSpPr>
          <p:cNvPr id="4"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6" name="Footer Placeholder 4"/>
          <p:cNvSpPr>
            <a:spLocks noGrp="1"/>
          </p:cNvSpPr>
          <p:nvPr>
            <p:ph type="ftr" sz="quarter" idx="11"/>
          </p:nvPr>
        </p:nvSpPr>
        <p:spPr/>
        <p:txBody>
          <a:bodyPr/>
          <a:lstStyle>
            <a:lvl1pPr>
              <a:defRPr/>
            </a:lvl1pPr>
          </a:lstStyle>
          <a:p>
            <a:endParaRPr lang="es-ES" dirty="0"/>
          </a:p>
        </p:txBody>
      </p:sp>
      <p:sp>
        <p:nvSpPr>
          <p:cNvPr id="7"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dirty="0" smtClean="0"/>
              <a:t>Haga clic en el icono para agregar una imagen</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3"/>
          <p:cNvSpPr>
            <a:spLocks noGrp="1"/>
          </p:cNvSpPr>
          <p:nvPr>
            <p:ph type="dt" sz="half" idx="10"/>
          </p:nvPr>
        </p:nvSpPr>
        <p:spPr/>
        <p:txBody>
          <a:bodyPr/>
          <a:lstStyle>
            <a:lvl1pPr>
              <a:defRPr/>
            </a:lvl1pPr>
          </a:lstStyle>
          <a:p>
            <a:fld id="{493498BB-CF93-4BB8-859E-F8420334EEC6}" type="datetimeFigureOut">
              <a:rPr lang="es-ES" smtClean="0"/>
              <a:pPr/>
              <a:t>13/08/2015</a:t>
            </a:fld>
            <a:endParaRPr lang="es-ES" dirty="0"/>
          </a:p>
        </p:txBody>
      </p:sp>
      <p:sp>
        <p:nvSpPr>
          <p:cNvPr id="6" name="Footer Placeholder 4"/>
          <p:cNvSpPr>
            <a:spLocks noGrp="1"/>
          </p:cNvSpPr>
          <p:nvPr>
            <p:ph type="ftr" sz="quarter" idx="11"/>
          </p:nvPr>
        </p:nvSpPr>
        <p:spPr/>
        <p:txBody>
          <a:bodyPr/>
          <a:lstStyle>
            <a:lvl1pPr>
              <a:defRPr/>
            </a:lvl1pPr>
          </a:lstStyle>
          <a:p>
            <a:endParaRPr lang="es-ES" dirty="0"/>
          </a:p>
        </p:txBody>
      </p:sp>
      <p:sp>
        <p:nvSpPr>
          <p:cNvPr id="7" name="Slide Number Placeholder 5"/>
          <p:cNvSpPr>
            <a:spLocks noGrp="1"/>
          </p:cNvSpPr>
          <p:nvPr>
            <p:ph type="sldNum" sz="quarter" idx="12"/>
          </p:nvPr>
        </p:nvSpPr>
        <p:spPr/>
        <p:txBody>
          <a:bodyPr/>
          <a:lstStyle>
            <a:lvl1pPr>
              <a:defRPr/>
            </a:lvl1pPr>
          </a:lstStyle>
          <a:p>
            <a:fld id="{730EA60F-45EF-4C20-91A7-0D7A637265CC}"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027"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4" name="Date Placeholder 3"/>
          <p:cNvSpPr>
            <a:spLocks noGrp="1"/>
          </p:cNvSpPr>
          <p:nvPr>
            <p:ph type="dt" sz="half" idx="2"/>
          </p:nvPr>
        </p:nvSpPr>
        <p:spPr>
          <a:xfrm>
            <a:off x="457200" y="6356351"/>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defRPr>
            </a:lvl1pPr>
          </a:lstStyle>
          <a:p>
            <a:fld id="{493498BB-CF93-4BB8-859E-F8420334EEC6}" type="datetimeFigureOut">
              <a:rPr lang="es-ES" smtClean="0"/>
              <a:pPr/>
              <a:t>13/08/2015</a:t>
            </a:fld>
            <a:endParaRPr lang="es-E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0" charset="0"/>
              </a:defRPr>
            </a:lvl1pPr>
          </a:lstStyle>
          <a:p>
            <a:endParaRPr lang="es-E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defRPr>
            </a:lvl1pPr>
          </a:lstStyle>
          <a:p>
            <a:fld id="{730EA60F-45EF-4C20-91A7-0D7A637265CC}"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Lst>
  <p:txStyles>
    <p:titleStyle>
      <a:lvl1pPr algn="ctr" rtl="0" eaLnBrk="1" fontAlgn="base" hangingPunct="1">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rtl="0" eaLnBrk="1" fontAlgn="base" hangingPunct="1">
        <a:spcBef>
          <a:spcPct val="0"/>
        </a:spcBef>
        <a:spcAft>
          <a:spcPct val="0"/>
        </a:spcAft>
        <a:defRPr sz="4400">
          <a:solidFill>
            <a:schemeClr val="tx1"/>
          </a:solidFill>
          <a:latin typeface="Calibri" pitchFamily="-110" charset="0"/>
        </a:defRPr>
      </a:lvl6pPr>
      <a:lvl7pPr marL="914400" algn="ctr" rtl="0" eaLnBrk="1" fontAlgn="base" hangingPunct="1">
        <a:spcBef>
          <a:spcPct val="0"/>
        </a:spcBef>
        <a:spcAft>
          <a:spcPct val="0"/>
        </a:spcAft>
        <a:defRPr sz="4400">
          <a:solidFill>
            <a:schemeClr val="tx1"/>
          </a:solidFill>
          <a:latin typeface="Calibri" pitchFamily="-110" charset="0"/>
        </a:defRPr>
      </a:lvl7pPr>
      <a:lvl8pPr marL="1371600" algn="ctr" rtl="0" eaLnBrk="1" fontAlgn="base" hangingPunct="1">
        <a:spcBef>
          <a:spcPct val="0"/>
        </a:spcBef>
        <a:spcAft>
          <a:spcPct val="0"/>
        </a:spcAft>
        <a:defRPr sz="4400">
          <a:solidFill>
            <a:schemeClr val="tx1"/>
          </a:solidFill>
          <a:latin typeface="Calibri" pitchFamily="-110" charset="0"/>
        </a:defRPr>
      </a:lvl8pPr>
      <a:lvl9pPr marL="1828800" algn="ctr" rtl="0" eaLnBrk="1" fontAlgn="base" hangingPunct="1">
        <a:spcBef>
          <a:spcPct val="0"/>
        </a:spcBef>
        <a:spcAft>
          <a:spcPct val="0"/>
        </a:spcAft>
        <a:defRPr sz="4400">
          <a:solidFill>
            <a:schemeClr val="tx1"/>
          </a:solidFill>
          <a:latin typeface="Calibri" pitchFamily="-11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7.xml"/><Relationship Id="rId7" Type="http://schemas.microsoft.com/office/2007/relationships/diagramDrawing" Target="../diagrams/drawing7.xml"/><Relationship Id="rId12"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image" Target="../media/image36.png"/><Relationship Id="rId5" Type="http://schemas.openxmlformats.org/officeDocument/2006/relationships/diagramQuickStyle" Target="../diagrams/quickStyle7.xml"/><Relationship Id="rId10" Type="http://schemas.openxmlformats.org/officeDocument/2006/relationships/image" Target="../media/image35.png"/><Relationship Id="rId4" Type="http://schemas.openxmlformats.org/officeDocument/2006/relationships/diagramLayout" Target="../diagrams/layout7.xml"/><Relationship Id="rId9"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0" Type="http://schemas.openxmlformats.org/officeDocument/2006/relationships/image" Target="../media/image6.png"/><Relationship Id="rId4" Type="http://schemas.openxmlformats.org/officeDocument/2006/relationships/diagramLayout" Target="../diagrams/layout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03.jpg"/>
          <p:cNvPicPr>
            <a:picLocks noChangeAspect="1"/>
          </p:cNvPicPr>
          <p:nvPr/>
        </p:nvPicPr>
        <p:blipFill>
          <a:blip r:embed="rId2" cstate="print"/>
          <a:stretch>
            <a:fillRect/>
          </a:stretch>
        </p:blipFill>
        <p:spPr>
          <a:xfrm>
            <a:off x="-34590" y="-180372"/>
            <a:ext cx="9178590" cy="7038372"/>
          </a:xfrm>
          <a:prstGeom prst="rect">
            <a:avLst/>
          </a:prstGeom>
        </p:spPr>
      </p:pic>
      <p:sp>
        <p:nvSpPr>
          <p:cNvPr id="4" name="3 Rectángulo"/>
          <p:cNvSpPr/>
          <p:nvPr/>
        </p:nvSpPr>
        <p:spPr>
          <a:xfrm>
            <a:off x="1187624" y="1417419"/>
            <a:ext cx="6552728" cy="2246769"/>
          </a:xfrm>
          <a:prstGeom prst="rect">
            <a:avLst/>
          </a:prstGeom>
        </p:spPr>
        <p:txBody>
          <a:bodyPr wrap="square">
            <a:spAutoFit/>
          </a:bodyPr>
          <a:lstStyle/>
          <a:p>
            <a:pPr algn="ctr"/>
            <a:r>
              <a:rPr lang="es-AR" sz="3600" b="1" dirty="0">
                <a:solidFill>
                  <a:schemeClr val="bg1"/>
                </a:solidFill>
              </a:rPr>
              <a:t>Desarrollo industrial, entramado institucional y empleo de calidad en Argentina </a:t>
            </a:r>
            <a:endParaRPr lang="es-ES" sz="3600" dirty="0">
              <a:solidFill>
                <a:schemeClr val="bg1"/>
              </a:solidFill>
            </a:endParaRPr>
          </a:p>
          <a:p>
            <a:pPr algn="ctr"/>
            <a:r>
              <a:rPr lang="es-ES" sz="1600" b="1" dirty="0" smtClean="0">
                <a:solidFill>
                  <a:schemeClr val="bg1"/>
                </a:solidFill>
              </a:rPr>
              <a:t>					</a:t>
            </a:r>
          </a:p>
          <a:p>
            <a:pPr algn="r"/>
            <a:r>
              <a:rPr lang="es-ES" sz="1600" b="1" dirty="0" smtClean="0">
                <a:solidFill>
                  <a:schemeClr val="bg1"/>
                </a:solidFill>
              </a:rPr>
              <a:t>Agosto 2015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971599" y="1080773"/>
            <a:ext cx="12976759" cy="642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s-ES"/>
          </a:p>
        </p:txBody>
      </p:sp>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287183"/>
            <a:ext cx="6912768" cy="5041609"/>
          </a:xfrm>
          <a:prstGeom prst="rect">
            <a:avLst/>
          </a:prstGeom>
          <a:noFill/>
          <a:extLst>
            <a:ext uri="{909E8E84-426E-40DD-AFC4-6F175D3DCCD1}">
              <a14:hiddenFill xmlns:a14="http://schemas.microsoft.com/office/drawing/2010/main">
                <a:solidFill>
                  <a:srgbClr val="FFFFFF"/>
                </a:solidFill>
              </a14:hiddenFill>
            </a:ext>
          </a:extLst>
        </p:spPr>
      </p:pic>
      <p:sp>
        <p:nvSpPr>
          <p:cNvPr id="5" name="4 Título"/>
          <p:cNvSpPr txBox="1">
            <a:spLocks/>
          </p:cNvSpPr>
          <p:nvPr/>
        </p:nvSpPr>
        <p:spPr bwMode="auto">
          <a:xfrm>
            <a:off x="-14557" y="770243"/>
            <a:ext cx="9144000" cy="649166"/>
          </a:xfrm>
          <a:prstGeom prst="rect">
            <a:avLst/>
          </a:prstGeom>
          <a:noFill/>
          <a:ln w="9525">
            <a:noFill/>
            <a:miter lim="800000"/>
            <a:headEnd/>
            <a:tailEnd/>
          </a:ln>
        </p:spPr>
        <p:txBody>
          <a:bodyPr/>
          <a:lstStyle/>
          <a:p>
            <a:pPr>
              <a:defRPr/>
            </a:pPr>
            <a:r>
              <a:rPr lang="es-ES" sz="2400" b="1" dirty="0">
                <a:latin typeface="+mj-lt"/>
              </a:rPr>
              <a:t>Vectores ¿Por qué es importante </a:t>
            </a:r>
            <a:r>
              <a:rPr lang="es-ES" sz="2400" b="1" dirty="0" smtClean="0">
                <a:latin typeface="+mj-lt"/>
              </a:rPr>
              <a:t>el desarrollo industrial? </a:t>
            </a:r>
            <a:endParaRPr lang="es-ES" sz="2400" b="1" dirty="0">
              <a:latin typeface="+mj-lt"/>
            </a:endParaRPr>
          </a:p>
        </p:txBody>
      </p:sp>
    </p:spTree>
    <p:extLst>
      <p:ext uri="{BB962C8B-B14F-4D97-AF65-F5344CB8AC3E}">
        <p14:creationId xmlns:p14="http://schemas.microsoft.com/office/powerpoint/2010/main" val="576066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503" y="476672"/>
            <a:ext cx="8784976" cy="1143000"/>
          </a:xfrm>
        </p:spPr>
        <p:txBody>
          <a:bodyPr/>
          <a:lstStyle/>
          <a:p>
            <a:pPr algn="l"/>
            <a:r>
              <a:rPr lang="es-AR" sz="2400" b="1" dirty="0"/>
              <a:t>Encadenamientos productivos industriales de Argentina en el año 1973 y 1997</a:t>
            </a:r>
            <a:endParaRPr lang="es-ES" sz="2400" b="1" i="1" dirty="0"/>
          </a:p>
        </p:txBody>
      </p:sp>
      <p:pic>
        <p:nvPicPr>
          <p:cNvPr id="3" name="Imagen 2"/>
          <p:cNvPicPr>
            <a:picLocks noChangeAspect="1"/>
          </p:cNvPicPr>
          <p:nvPr/>
        </p:nvPicPr>
        <p:blipFill>
          <a:blip r:embed="rId2"/>
          <a:stretch>
            <a:fillRect/>
          </a:stretch>
        </p:blipFill>
        <p:spPr>
          <a:xfrm>
            <a:off x="827584" y="1347250"/>
            <a:ext cx="7939027" cy="5191426"/>
          </a:xfrm>
          <a:prstGeom prst="rect">
            <a:avLst/>
          </a:prstGeom>
        </p:spPr>
      </p:pic>
      <p:sp>
        <p:nvSpPr>
          <p:cNvPr id="4" name="CuadroTexto 3"/>
          <p:cNvSpPr txBox="1"/>
          <p:nvPr/>
        </p:nvSpPr>
        <p:spPr>
          <a:xfrm>
            <a:off x="17168" y="6369399"/>
            <a:ext cx="5616624" cy="338554"/>
          </a:xfrm>
          <a:prstGeom prst="rect">
            <a:avLst/>
          </a:prstGeom>
          <a:noFill/>
        </p:spPr>
        <p:txBody>
          <a:bodyPr wrap="square" rtlCol="0">
            <a:spAutoFit/>
          </a:bodyPr>
          <a:lstStyle/>
          <a:p>
            <a:r>
              <a:rPr lang="es-ES" sz="1600" dirty="0" smtClean="0"/>
              <a:t>Fuente: Carregal, Coatz y Sarabia (2015).</a:t>
            </a:r>
            <a:endParaRPr lang="es-ES" sz="1600" dirty="0"/>
          </a:p>
        </p:txBody>
      </p:sp>
    </p:spTree>
    <p:extLst>
      <p:ext uri="{BB962C8B-B14F-4D97-AF65-F5344CB8AC3E}">
        <p14:creationId xmlns:p14="http://schemas.microsoft.com/office/powerpoint/2010/main" val="16302079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107504" y="460560"/>
            <a:ext cx="8784976" cy="1143000"/>
          </a:xfrm>
        </p:spPr>
        <p:txBody>
          <a:bodyPr/>
          <a:lstStyle/>
          <a:p>
            <a:pPr algn="l"/>
            <a:r>
              <a:rPr lang="es-AR" sz="2400" b="1" dirty="0"/>
              <a:t>Encadenamientos productivos </a:t>
            </a:r>
            <a:r>
              <a:rPr lang="es-AR" sz="2400" b="1" dirty="0" smtClean="0"/>
              <a:t>en Argentina, Corea e Italia</a:t>
            </a:r>
            <a:endParaRPr lang="es-ES" sz="2400" b="1" i="1" dirty="0"/>
          </a:p>
        </p:txBody>
      </p:sp>
      <p:pic>
        <p:nvPicPr>
          <p:cNvPr id="2" name="Imagen 1"/>
          <p:cNvPicPr>
            <a:picLocks noChangeAspect="1"/>
          </p:cNvPicPr>
          <p:nvPr/>
        </p:nvPicPr>
        <p:blipFill>
          <a:blip r:embed="rId2"/>
          <a:stretch>
            <a:fillRect/>
          </a:stretch>
        </p:blipFill>
        <p:spPr>
          <a:xfrm>
            <a:off x="683568" y="1412776"/>
            <a:ext cx="7820230" cy="5057789"/>
          </a:xfrm>
          <a:prstGeom prst="rect">
            <a:avLst/>
          </a:prstGeom>
        </p:spPr>
      </p:pic>
      <p:sp>
        <p:nvSpPr>
          <p:cNvPr id="4" name="CuadroTexto 3"/>
          <p:cNvSpPr txBox="1"/>
          <p:nvPr/>
        </p:nvSpPr>
        <p:spPr>
          <a:xfrm>
            <a:off x="17168" y="6369399"/>
            <a:ext cx="5616624" cy="338554"/>
          </a:xfrm>
          <a:prstGeom prst="rect">
            <a:avLst/>
          </a:prstGeom>
          <a:noFill/>
        </p:spPr>
        <p:txBody>
          <a:bodyPr wrap="square" rtlCol="0">
            <a:spAutoFit/>
          </a:bodyPr>
          <a:lstStyle/>
          <a:p>
            <a:r>
              <a:rPr lang="es-ES" sz="1600" dirty="0" smtClean="0"/>
              <a:t>Fuente: Sarabia y Carregal (2015).</a:t>
            </a:r>
            <a:endParaRPr lang="es-ES" sz="1600" dirty="0"/>
          </a:p>
        </p:txBody>
      </p:sp>
    </p:spTree>
    <p:extLst>
      <p:ext uri="{BB962C8B-B14F-4D97-AF65-F5344CB8AC3E}">
        <p14:creationId xmlns:p14="http://schemas.microsoft.com/office/powerpoint/2010/main" val="77118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338757652"/>
              </p:ext>
            </p:extLst>
          </p:nvPr>
        </p:nvGraphicFramePr>
        <p:xfrm>
          <a:off x="1187624" y="1604143"/>
          <a:ext cx="6295965" cy="4636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25"/>
          <p:cNvSpPr txBox="1">
            <a:spLocks noChangeArrowheads="1"/>
          </p:cNvSpPr>
          <p:nvPr/>
        </p:nvSpPr>
        <p:spPr bwMode="auto">
          <a:xfrm>
            <a:off x="4850026" y="3746054"/>
            <a:ext cx="1621790" cy="2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Altos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atrás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6"/>
          <p:cNvSpPr txBox="1">
            <a:spLocks noChangeArrowheads="1"/>
          </p:cNvSpPr>
          <p:nvPr/>
        </p:nvSpPr>
        <p:spPr bwMode="auto">
          <a:xfrm>
            <a:off x="2390298" y="3773198"/>
            <a:ext cx="1621790" cy="2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Bajos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atrás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7"/>
          <p:cNvSpPr txBox="1">
            <a:spLocks noChangeArrowheads="1"/>
          </p:cNvSpPr>
          <p:nvPr/>
        </p:nvSpPr>
        <p:spPr bwMode="auto">
          <a:xfrm>
            <a:off x="4139952" y="4093954"/>
            <a:ext cx="396875" cy="15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Bajos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delante</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8"/>
          <p:cNvSpPr txBox="1">
            <a:spLocks noChangeArrowheads="1"/>
          </p:cNvSpPr>
          <p:nvPr/>
        </p:nvSpPr>
        <p:spPr bwMode="auto">
          <a:xfrm>
            <a:off x="4103117" y="2096530"/>
            <a:ext cx="396875" cy="15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Altos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delante</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ángulo redondeado 14"/>
          <p:cNvSpPr/>
          <p:nvPr/>
        </p:nvSpPr>
        <p:spPr>
          <a:xfrm>
            <a:off x="4427984" y="1856452"/>
            <a:ext cx="2183327" cy="4064519"/>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 de texto 42"/>
          <p:cNvSpPr txBox="1">
            <a:spLocks noChangeArrowheads="1"/>
          </p:cNvSpPr>
          <p:nvPr/>
        </p:nvSpPr>
        <p:spPr bwMode="auto">
          <a:xfrm>
            <a:off x="6873994" y="2726417"/>
            <a:ext cx="2019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AR" sz="2000" b="1"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Alto potencial de arrastre</a:t>
            </a:r>
            <a:endParaRPr lang="es-ES"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ítulo 1"/>
          <p:cNvSpPr>
            <a:spLocks noGrp="1"/>
          </p:cNvSpPr>
          <p:nvPr>
            <p:ph type="title"/>
          </p:nvPr>
        </p:nvSpPr>
        <p:spPr>
          <a:xfrm>
            <a:off x="0" y="465433"/>
            <a:ext cx="9144000" cy="1143000"/>
          </a:xfrm>
        </p:spPr>
        <p:txBody>
          <a:bodyPr/>
          <a:lstStyle/>
          <a:p>
            <a:r>
              <a:rPr lang="es-AR" sz="2400" b="1" dirty="0" smtClean="0"/>
              <a:t>El camino hacia el desarrollo: la importancia del entramado productivo</a:t>
            </a:r>
            <a:endParaRPr lang="es-ES" sz="2400" dirty="0"/>
          </a:p>
        </p:txBody>
      </p:sp>
      <p:sp>
        <p:nvSpPr>
          <p:cNvPr id="18" name="Cuadro de texto 42"/>
          <p:cNvSpPr txBox="1">
            <a:spLocks noChangeArrowheads="1"/>
          </p:cNvSpPr>
          <p:nvPr/>
        </p:nvSpPr>
        <p:spPr bwMode="auto">
          <a:xfrm>
            <a:off x="6923823" y="3498625"/>
            <a:ext cx="4397022" cy="49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s-AR" sz="1600" b="1"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-Industria manufacturera</a:t>
            </a:r>
          </a:p>
          <a:p>
            <a:r>
              <a:rPr lang="es-AR" sz="1600" b="1" dirty="0" smtClean="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-Construcción</a:t>
            </a:r>
          </a:p>
          <a:p>
            <a:r>
              <a:rPr lang="es-AR" sz="1600" b="1"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-Servicios de transporte</a:t>
            </a:r>
          </a:p>
          <a:p>
            <a:r>
              <a:rPr lang="es-AR" sz="1600" b="1" dirty="0" smtClean="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-Hoteles y restaurantes</a:t>
            </a:r>
            <a:endParaRPr lang="es-ES" sz="16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9" name="Cuadro de texto 42"/>
          <p:cNvSpPr txBox="1">
            <a:spLocks noChangeArrowheads="1"/>
          </p:cNvSpPr>
          <p:nvPr/>
        </p:nvSpPr>
        <p:spPr bwMode="auto">
          <a:xfrm>
            <a:off x="611560" y="2374434"/>
            <a:ext cx="1740278" cy="49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s-AR" sz="1600" b="1"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-Sector primario</a:t>
            </a:r>
          </a:p>
          <a:p>
            <a:r>
              <a:rPr lang="es-AR" sz="1600" b="1" dirty="0" smtClean="0">
                <a:solidFill>
                  <a:schemeClr val="accent6">
                    <a:lumMod val="75000"/>
                  </a:schemeClr>
                </a:solidFill>
                <a:latin typeface="Calibri" panose="020F0502020204030204" pitchFamily="34" charset="0"/>
                <a:ea typeface="Times New Roman" panose="02020603050405020304" pitchFamily="18" charset="0"/>
                <a:cs typeface="Times New Roman" panose="02020603050405020304" pitchFamily="18" charset="0"/>
              </a:rPr>
              <a:t>-Minería</a:t>
            </a:r>
            <a:endParaRPr lang="es-ES" sz="16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0" name="Cuadro de texto 42"/>
          <p:cNvSpPr txBox="1">
            <a:spLocks noChangeArrowheads="1"/>
          </p:cNvSpPr>
          <p:nvPr/>
        </p:nvSpPr>
        <p:spPr bwMode="auto">
          <a:xfrm>
            <a:off x="761619" y="4890983"/>
            <a:ext cx="1440160" cy="49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s-AR" sz="1600" b="1" dirty="0" smtClean="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-Servicios</a:t>
            </a:r>
            <a:endParaRPr lang="es-ES" sz="1600"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3" name="CuadroTexto 12"/>
          <p:cNvSpPr txBox="1"/>
          <p:nvPr/>
        </p:nvSpPr>
        <p:spPr>
          <a:xfrm>
            <a:off x="17168" y="6369399"/>
            <a:ext cx="5616624" cy="338554"/>
          </a:xfrm>
          <a:prstGeom prst="rect">
            <a:avLst/>
          </a:prstGeom>
          <a:noFill/>
        </p:spPr>
        <p:txBody>
          <a:bodyPr wrap="square" rtlCol="0">
            <a:spAutoFit/>
          </a:bodyPr>
          <a:lstStyle/>
          <a:p>
            <a:r>
              <a:rPr lang="es-ES" sz="1600" dirty="0" smtClean="0"/>
              <a:t>Fuente: </a:t>
            </a:r>
            <a:r>
              <a:rPr lang="es-ES" sz="1600" dirty="0" err="1" smtClean="0"/>
              <a:t>Carregal</a:t>
            </a:r>
            <a:r>
              <a:rPr lang="es-ES" sz="1600" dirty="0" smtClean="0"/>
              <a:t> y Sarabia (2015).</a:t>
            </a:r>
            <a:endParaRPr lang="es-ES" sz="1600" dirty="0"/>
          </a:p>
        </p:txBody>
      </p:sp>
    </p:spTree>
    <p:extLst>
      <p:ext uri="{BB962C8B-B14F-4D97-AF65-F5344CB8AC3E}">
        <p14:creationId xmlns:p14="http://schemas.microsoft.com/office/powerpoint/2010/main" val="3619958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338757652"/>
              </p:ext>
            </p:extLst>
          </p:nvPr>
        </p:nvGraphicFramePr>
        <p:xfrm>
          <a:off x="1187624" y="1604143"/>
          <a:ext cx="6295965" cy="46361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 Box 25"/>
          <p:cNvSpPr txBox="1">
            <a:spLocks noChangeArrowheads="1"/>
          </p:cNvSpPr>
          <p:nvPr/>
        </p:nvSpPr>
        <p:spPr bwMode="auto">
          <a:xfrm>
            <a:off x="4850026" y="3746054"/>
            <a:ext cx="1621790" cy="2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Altos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atrás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Box 26"/>
          <p:cNvSpPr txBox="1">
            <a:spLocks noChangeArrowheads="1"/>
          </p:cNvSpPr>
          <p:nvPr/>
        </p:nvSpPr>
        <p:spPr bwMode="auto">
          <a:xfrm>
            <a:off x="2390298" y="3773198"/>
            <a:ext cx="1621790" cy="23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Bajos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atrás</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Text Box 27"/>
          <p:cNvSpPr txBox="1">
            <a:spLocks noChangeArrowheads="1"/>
          </p:cNvSpPr>
          <p:nvPr/>
        </p:nvSpPr>
        <p:spPr bwMode="auto">
          <a:xfrm>
            <a:off x="4139952" y="4093954"/>
            <a:ext cx="396875" cy="15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Bajos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delante</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0" name="Text Box 28"/>
          <p:cNvSpPr txBox="1">
            <a:spLocks noChangeArrowheads="1"/>
          </p:cNvSpPr>
          <p:nvPr/>
        </p:nvSpPr>
        <p:spPr bwMode="auto">
          <a:xfrm>
            <a:off x="4103117" y="2096530"/>
            <a:ext cx="396875" cy="1501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vert270" wrap="square" lIns="91440" tIns="45720" rIns="91440" bIns="45720" anchor="t" anchorCtr="0" upright="1">
            <a:noAutofit/>
          </a:bodyPr>
          <a:lstStyle/>
          <a:p>
            <a:pPr>
              <a:lnSpc>
                <a:spcPct val="115000"/>
              </a:lnSpc>
              <a:spcAft>
                <a:spcPts val="1000"/>
              </a:spcAft>
            </a:pP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Altos  </a:t>
            </a:r>
            <a:r>
              <a:rPr lang="es-AR" sz="1100" dirty="0" err="1">
                <a:effectLst/>
                <a:latin typeface="Calibri" panose="020F0502020204030204" pitchFamily="34" charset="0"/>
                <a:ea typeface="Times New Roman" panose="02020603050405020304" pitchFamily="18" charset="0"/>
                <a:cs typeface="Times New Roman" panose="02020603050405020304" pitchFamily="18" charset="0"/>
              </a:rPr>
              <a:t>enc</a:t>
            </a:r>
            <a:r>
              <a:rPr lang="es-AR" sz="1100" dirty="0">
                <a:effectLst/>
                <a:latin typeface="Calibri" panose="020F0502020204030204" pitchFamily="34" charset="0"/>
                <a:ea typeface="Times New Roman" panose="02020603050405020304" pitchFamily="18" charset="0"/>
                <a:cs typeface="Times New Roman" panose="02020603050405020304" pitchFamily="18" charset="0"/>
              </a:rPr>
              <a:t>. hacia delante</a:t>
            </a:r>
            <a:endParaRPr lang="es-ES" sz="11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5" name="Rectángulo redondeado 14"/>
          <p:cNvSpPr/>
          <p:nvPr/>
        </p:nvSpPr>
        <p:spPr>
          <a:xfrm>
            <a:off x="4427984" y="1856452"/>
            <a:ext cx="2183327" cy="4064519"/>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Cuadro de texto 42"/>
          <p:cNvSpPr txBox="1">
            <a:spLocks noChangeArrowheads="1"/>
          </p:cNvSpPr>
          <p:nvPr/>
        </p:nvSpPr>
        <p:spPr bwMode="auto">
          <a:xfrm>
            <a:off x="4427984" y="5976258"/>
            <a:ext cx="20193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lnSpc>
                <a:spcPct val="115000"/>
              </a:lnSpc>
              <a:spcAft>
                <a:spcPts val="1000"/>
              </a:spcAft>
            </a:pPr>
            <a:r>
              <a:rPr lang="es-AR" sz="2000" b="1"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rPr>
              <a:t>Alto potencial de arrastre</a:t>
            </a:r>
            <a:endParaRPr lang="es-ES" dirty="0">
              <a:solidFill>
                <a:schemeClr val="accent6">
                  <a:lumMod val="75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Título 1"/>
          <p:cNvSpPr>
            <a:spLocks noGrp="1"/>
          </p:cNvSpPr>
          <p:nvPr>
            <p:ph type="title"/>
          </p:nvPr>
        </p:nvSpPr>
        <p:spPr>
          <a:xfrm>
            <a:off x="0" y="437474"/>
            <a:ext cx="9144000" cy="1143000"/>
          </a:xfrm>
        </p:spPr>
        <p:txBody>
          <a:bodyPr/>
          <a:lstStyle/>
          <a:p>
            <a:pPr algn="l"/>
            <a:r>
              <a:rPr lang="es-AR" sz="2400" b="1" dirty="0" smtClean="0"/>
              <a:t>El entramado productivo en Argentina (1997)</a:t>
            </a:r>
            <a:endParaRPr lang="es-ES" sz="2400" dirty="0"/>
          </a:p>
        </p:txBody>
      </p:sp>
      <p:sp>
        <p:nvSpPr>
          <p:cNvPr id="18" name="Cuadro de texto 42"/>
          <p:cNvSpPr txBox="1">
            <a:spLocks noChangeArrowheads="1"/>
          </p:cNvSpPr>
          <p:nvPr/>
        </p:nvSpPr>
        <p:spPr bwMode="auto">
          <a:xfrm>
            <a:off x="6732240" y="2201577"/>
            <a:ext cx="4397022" cy="49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s-AR"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-Madera </a:t>
            </a:r>
          </a:p>
          <a:p>
            <a:r>
              <a:rPr lang="es-AR" b="1"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-Metales básicos</a:t>
            </a:r>
          </a:p>
          <a:p>
            <a:r>
              <a:rPr lang="es-AR"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-Refinación de petróleo</a:t>
            </a:r>
          </a:p>
        </p:txBody>
      </p:sp>
      <p:sp>
        <p:nvSpPr>
          <p:cNvPr id="13" name="Cuadro de texto 42"/>
          <p:cNvSpPr txBox="1">
            <a:spLocks noChangeArrowheads="1"/>
          </p:cNvSpPr>
          <p:nvPr/>
        </p:nvSpPr>
        <p:spPr bwMode="auto">
          <a:xfrm>
            <a:off x="6732240" y="4293096"/>
            <a:ext cx="4397022" cy="494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r>
              <a:rPr lang="es-AR"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-Textil y confección </a:t>
            </a:r>
          </a:p>
          <a:p>
            <a:r>
              <a:rPr lang="es-AR" b="1"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-Alimentos, bebidas y </a:t>
            </a:r>
          </a:p>
          <a:p>
            <a:r>
              <a:rPr lang="es-AR" b="1"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  tabaco</a:t>
            </a:r>
          </a:p>
          <a:p>
            <a:r>
              <a:rPr lang="es-AR"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rPr>
              <a:t>-Cuero y calzado</a:t>
            </a:r>
          </a:p>
          <a:p>
            <a:r>
              <a:rPr lang="es-AR" b="1" dirty="0" smtClean="0">
                <a:solidFill>
                  <a:schemeClr val="tx2"/>
                </a:solidFill>
                <a:latin typeface="Calibri" panose="020F0502020204030204" pitchFamily="34" charset="0"/>
                <a:ea typeface="Times New Roman" panose="02020603050405020304" pitchFamily="18" charset="0"/>
                <a:cs typeface="Times New Roman" panose="02020603050405020304" pitchFamily="18" charset="0"/>
              </a:rPr>
              <a:t>-Hoteles y restaurantes</a:t>
            </a:r>
            <a:endParaRPr lang="es-AR" b="1" dirty="0" smtClean="0">
              <a:solidFill>
                <a:schemeClr val="tx2"/>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2" name="CuadroTexto 11"/>
          <p:cNvSpPr txBox="1"/>
          <p:nvPr/>
        </p:nvSpPr>
        <p:spPr>
          <a:xfrm>
            <a:off x="17168" y="6369399"/>
            <a:ext cx="5616624" cy="338554"/>
          </a:xfrm>
          <a:prstGeom prst="rect">
            <a:avLst/>
          </a:prstGeom>
          <a:noFill/>
        </p:spPr>
        <p:txBody>
          <a:bodyPr wrap="square" rtlCol="0">
            <a:spAutoFit/>
          </a:bodyPr>
          <a:lstStyle/>
          <a:p>
            <a:r>
              <a:rPr lang="es-ES" sz="1600" dirty="0" smtClean="0"/>
              <a:t>Fuente: </a:t>
            </a:r>
            <a:r>
              <a:rPr lang="es-ES" sz="1600" dirty="0" err="1" smtClean="0"/>
              <a:t>Carregal</a:t>
            </a:r>
            <a:r>
              <a:rPr lang="es-ES" sz="1600" dirty="0" smtClean="0"/>
              <a:t> y Sarabia (2015).</a:t>
            </a:r>
            <a:endParaRPr lang="es-ES" sz="1600" dirty="0"/>
          </a:p>
        </p:txBody>
      </p:sp>
    </p:spTree>
    <p:extLst>
      <p:ext uri="{BB962C8B-B14F-4D97-AF65-F5344CB8AC3E}">
        <p14:creationId xmlns:p14="http://schemas.microsoft.com/office/powerpoint/2010/main" val="3307391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p:nvPr/>
        </p:nvPicPr>
        <p:blipFill>
          <a:blip r:embed="rId2" cstate="print"/>
          <a:stretch>
            <a:fillRect/>
          </a:stretch>
        </p:blipFill>
        <p:spPr>
          <a:xfrm>
            <a:off x="1115616" y="1484784"/>
            <a:ext cx="7200800" cy="4769743"/>
          </a:xfrm>
          <a:prstGeom prst="rect">
            <a:avLst/>
          </a:prstGeom>
        </p:spPr>
      </p:pic>
      <p:sp>
        <p:nvSpPr>
          <p:cNvPr id="3" name="Título 1"/>
          <p:cNvSpPr>
            <a:spLocks noGrp="1"/>
          </p:cNvSpPr>
          <p:nvPr>
            <p:ph type="title"/>
          </p:nvPr>
        </p:nvSpPr>
        <p:spPr>
          <a:xfrm>
            <a:off x="0" y="476672"/>
            <a:ext cx="9144000" cy="1143000"/>
          </a:xfrm>
        </p:spPr>
        <p:txBody>
          <a:bodyPr/>
          <a:lstStyle/>
          <a:p>
            <a:pPr algn="l"/>
            <a:r>
              <a:rPr lang="es-AR" sz="2400" b="1" dirty="0" smtClean="0"/>
              <a:t>Argentina y el cuadrante “casi” vacío</a:t>
            </a:r>
            <a:endParaRPr lang="es-ES" sz="2400" dirty="0"/>
          </a:p>
        </p:txBody>
      </p:sp>
      <p:sp>
        <p:nvSpPr>
          <p:cNvPr id="4" name="CuadroTexto 3"/>
          <p:cNvSpPr txBox="1"/>
          <p:nvPr/>
        </p:nvSpPr>
        <p:spPr>
          <a:xfrm>
            <a:off x="17168" y="6369399"/>
            <a:ext cx="5616624" cy="338554"/>
          </a:xfrm>
          <a:prstGeom prst="rect">
            <a:avLst/>
          </a:prstGeom>
          <a:noFill/>
        </p:spPr>
        <p:txBody>
          <a:bodyPr wrap="square" rtlCol="0">
            <a:spAutoFit/>
          </a:bodyPr>
          <a:lstStyle/>
          <a:p>
            <a:r>
              <a:rPr lang="es-ES" sz="1600" dirty="0" smtClean="0"/>
              <a:t>Fuente: </a:t>
            </a:r>
            <a:r>
              <a:rPr lang="es-ES" sz="1600" dirty="0" err="1" smtClean="0"/>
              <a:t>Carregal</a:t>
            </a:r>
            <a:r>
              <a:rPr lang="es-ES" sz="1600" dirty="0" smtClean="0"/>
              <a:t> y Sarabia (2015).</a:t>
            </a:r>
            <a:endParaRPr lang="es-ES" sz="1600" dirty="0"/>
          </a:p>
        </p:txBody>
      </p:sp>
    </p:spTree>
    <p:extLst>
      <p:ext uri="{BB962C8B-B14F-4D97-AF65-F5344CB8AC3E}">
        <p14:creationId xmlns:p14="http://schemas.microsoft.com/office/powerpoint/2010/main" val="2625350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3778" y="1253266"/>
            <a:ext cx="6768752" cy="5422384"/>
          </a:xfrm>
          <a:prstGeom prst="rect">
            <a:avLst/>
          </a:prstGeom>
          <a:noFill/>
          <a:ln>
            <a:noFill/>
          </a:ln>
        </p:spPr>
      </p:pic>
      <p:sp>
        <p:nvSpPr>
          <p:cNvPr id="5" name="Título 1"/>
          <p:cNvSpPr>
            <a:spLocks noGrp="1"/>
          </p:cNvSpPr>
          <p:nvPr>
            <p:ph type="title"/>
          </p:nvPr>
        </p:nvSpPr>
        <p:spPr>
          <a:xfrm>
            <a:off x="0" y="476672"/>
            <a:ext cx="9144000" cy="1143000"/>
          </a:xfrm>
        </p:spPr>
        <p:txBody>
          <a:bodyPr/>
          <a:lstStyle/>
          <a:p>
            <a:pPr algn="l"/>
            <a:r>
              <a:rPr lang="es-AR" sz="2400" b="1" dirty="0" smtClean="0"/>
              <a:t>El vínculo entre matriz productiva y empleo</a:t>
            </a:r>
            <a:endParaRPr lang="es-ES" sz="2400" dirty="0"/>
          </a:p>
        </p:txBody>
      </p:sp>
      <p:sp>
        <p:nvSpPr>
          <p:cNvPr id="2" name="CuadroTexto 1"/>
          <p:cNvSpPr txBox="1"/>
          <p:nvPr/>
        </p:nvSpPr>
        <p:spPr>
          <a:xfrm>
            <a:off x="6948264" y="1619672"/>
            <a:ext cx="2088232" cy="2025352"/>
          </a:xfrm>
          <a:prstGeom prst="rect">
            <a:avLst/>
          </a:prstGeom>
          <a:noFill/>
        </p:spPr>
        <p:txBody>
          <a:bodyPr wrap="square" rtlCol="0">
            <a:spAutoFit/>
          </a:bodyPr>
          <a:lstStyle/>
          <a:p>
            <a:endParaRPr lang="es-ES" dirty="0"/>
          </a:p>
        </p:txBody>
      </p:sp>
      <p:sp>
        <p:nvSpPr>
          <p:cNvPr id="6" name="Cuadro de texto 42"/>
          <p:cNvSpPr txBox="1">
            <a:spLocks noChangeArrowheads="1"/>
          </p:cNvSpPr>
          <p:nvPr/>
        </p:nvSpPr>
        <p:spPr bwMode="auto">
          <a:xfrm>
            <a:off x="6847766" y="1984958"/>
            <a:ext cx="1979712" cy="98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AR" sz="2400" b="1" dirty="0" smtClean="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Sectores de menor productividad relativa</a:t>
            </a:r>
            <a:endParaRPr lang="es-ES" sz="24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Cerrar llave 2"/>
          <p:cNvSpPr/>
          <p:nvPr/>
        </p:nvSpPr>
        <p:spPr>
          <a:xfrm>
            <a:off x="6030515" y="1494839"/>
            <a:ext cx="441025" cy="2623690"/>
          </a:xfrm>
          <a:prstGeom prst="rightBrace">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7" name="Elipse 6"/>
          <p:cNvSpPr/>
          <p:nvPr/>
        </p:nvSpPr>
        <p:spPr>
          <a:xfrm>
            <a:off x="6588224" y="1618552"/>
            <a:ext cx="2498797" cy="2376264"/>
          </a:xfrm>
          <a:prstGeom prst="ellipse">
            <a:avLst/>
          </a:prstGeom>
          <a:noFill/>
          <a:ln>
            <a:solidFill>
              <a:srgbClr val="0070C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Cerrar llave 8"/>
          <p:cNvSpPr/>
          <p:nvPr/>
        </p:nvSpPr>
        <p:spPr>
          <a:xfrm flipH="1">
            <a:off x="22366" y="1494839"/>
            <a:ext cx="423071" cy="2623690"/>
          </a:xfrm>
          <a:prstGeom prst="rightBrace">
            <a:avLst>
              <a:gd name="adj1" fmla="val 8333"/>
              <a:gd name="adj2" fmla="val 50520"/>
            </a:avLst>
          </a:prstGeom>
          <a:ln w="38100">
            <a:solidFill>
              <a:srgbClr val="0070C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s-ES" dirty="0"/>
          </a:p>
        </p:txBody>
      </p:sp>
      <p:sp>
        <p:nvSpPr>
          <p:cNvPr id="10" name="CuadroTexto 9"/>
          <p:cNvSpPr txBox="1"/>
          <p:nvPr/>
        </p:nvSpPr>
        <p:spPr>
          <a:xfrm>
            <a:off x="17168" y="6369399"/>
            <a:ext cx="5616624" cy="338554"/>
          </a:xfrm>
          <a:prstGeom prst="rect">
            <a:avLst/>
          </a:prstGeom>
          <a:noFill/>
        </p:spPr>
        <p:txBody>
          <a:bodyPr wrap="square" rtlCol="0">
            <a:spAutoFit/>
          </a:bodyPr>
          <a:lstStyle/>
          <a:p>
            <a:r>
              <a:rPr lang="es-ES" sz="1600" dirty="0" smtClean="0"/>
              <a:t>Fuente: Carregal y Sarabia (2015).</a:t>
            </a:r>
            <a:endParaRPr lang="es-ES" sz="1600" dirty="0"/>
          </a:p>
        </p:txBody>
      </p:sp>
    </p:spTree>
    <p:extLst>
      <p:ext uri="{BB962C8B-B14F-4D97-AF65-F5344CB8AC3E}">
        <p14:creationId xmlns:p14="http://schemas.microsoft.com/office/powerpoint/2010/main" val="1393233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srcRect/>
          <a:stretch>
            <a:fillRect/>
          </a:stretch>
        </p:blipFill>
        <p:spPr bwMode="auto">
          <a:xfrm>
            <a:off x="107504" y="1700808"/>
            <a:ext cx="6120680" cy="3960440"/>
          </a:xfrm>
          <a:prstGeom prst="rect">
            <a:avLst/>
          </a:prstGeom>
          <a:noFill/>
          <a:ln w="9525">
            <a:noFill/>
            <a:miter lim="800000"/>
            <a:headEnd/>
            <a:tailEnd/>
          </a:ln>
        </p:spPr>
      </p:pic>
      <p:sp>
        <p:nvSpPr>
          <p:cNvPr id="5" name="Rectángulo redondeado 4"/>
          <p:cNvSpPr/>
          <p:nvPr/>
        </p:nvSpPr>
        <p:spPr>
          <a:xfrm>
            <a:off x="6228184" y="1196752"/>
            <a:ext cx="2736304" cy="540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smtClean="0"/>
          </a:p>
          <a:p>
            <a:pPr algn="ctr"/>
            <a:r>
              <a:rPr lang="es-ES" b="1" dirty="0" smtClean="0"/>
              <a:t>Un problema enraizado</a:t>
            </a:r>
          </a:p>
          <a:p>
            <a:pPr algn="ctr"/>
            <a:endParaRPr lang="es-ES" dirty="0"/>
          </a:p>
          <a:p>
            <a:pPr algn="ctr"/>
            <a:r>
              <a:rPr lang="es-ES" dirty="0" smtClean="0"/>
              <a:t>Argentina se caracteriza por una estructura productiva heterogénea, donde los empleos de mayor calificación están concentrados en ciertos sectores que se caracterizan por tener alta productividad y bajos encadenamientos de empleo hacia atrás.</a:t>
            </a:r>
            <a:endParaRPr lang="es-ES" dirty="0"/>
          </a:p>
        </p:txBody>
      </p:sp>
      <p:sp>
        <p:nvSpPr>
          <p:cNvPr id="6" name="Título 1"/>
          <p:cNvSpPr>
            <a:spLocks noGrp="1"/>
          </p:cNvSpPr>
          <p:nvPr>
            <p:ph type="title"/>
          </p:nvPr>
        </p:nvSpPr>
        <p:spPr>
          <a:xfrm>
            <a:off x="-468560" y="332656"/>
            <a:ext cx="9144000" cy="1143000"/>
          </a:xfrm>
        </p:spPr>
        <p:txBody>
          <a:bodyPr/>
          <a:lstStyle/>
          <a:p>
            <a:r>
              <a:rPr lang="es-AR" sz="2400" b="1" dirty="0" smtClean="0"/>
              <a:t>La estructura educativa del empleo en Argentina, Corea e Italia</a:t>
            </a:r>
            <a:endParaRPr lang="es-ES" sz="2400" dirty="0"/>
          </a:p>
        </p:txBody>
      </p:sp>
      <p:sp>
        <p:nvSpPr>
          <p:cNvPr id="7" name="CuadroTexto 6"/>
          <p:cNvSpPr txBox="1"/>
          <p:nvPr/>
        </p:nvSpPr>
        <p:spPr>
          <a:xfrm>
            <a:off x="17168" y="6369399"/>
            <a:ext cx="5616624" cy="338554"/>
          </a:xfrm>
          <a:prstGeom prst="rect">
            <a:avLst/>
          </a:prstGeom>
          <a:noFill/>
        </p:spPr>
        <p:txBody>
          <a:bodyPr wrap="square" rtlCol="0">
            <a:spAutoFit/>
          </a:bodyPr>
          <a:lstStyle/>
          <a:p>
            <a:r>
              <a:rPr lang="es-ES" sz="1600" dirty="0" smtClean="0"/>
              <a:t>Fuente: Brosio, Carregal y Sarabia (2015).</a:t>
            </a:r>
            <a:endParaRPr lang="es-ES" sz="1600" dirty="0"/>
          </a:p>
        </p:txBody>
      </p:sp>
    </p:spTree>
    <p:extLst>
      <p:ext uri="{BB962C8B-B14F-4D97-AF65-F5344CB8AC3E}">
        <p14:creationId xmlns:p14="http://schemas.microsoft.com/office/powerpoint/2010/main" val="3535606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137425826"/>
              </p:ext>
            </p:extLst>
          </p:nvPr>
        </p:nvGraphicFramePr>
        <p:xfrm>
          <a:off x="107504" y="1619672"/>
          <a:ext cx="9036496" cy="4329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0" y="476672"/>
            <a:ext cx="9144000" cy="1143000"/>
          </a:xfrm>
        </p:spPr>
        <p:txBody>
          <a:bodyPr/>
          <a:lstStyle/>
          <a:p>
            <a:pPr algn="l"/>
            <a:r>
              <a:rPr lang="es-AR" sz="2400" b="1" dirty="0" smtClean="0"/>
              <a:t>El vínculo entre matriz productiva y empleo</a:t>
            </a:r>
            <a:endParaRPr lang="es-ES" sz="2400" dirty="0"/>
          </a:p>
        </p:txBody>
      </p:sp>
      <p:sp>
        <p:nvSpPr>
          <p:cNvPr id="6" name="CuadroTexto 5"/>
          <p:cNvSpPr txBox="1"/>
          <p:nvPr/>
        </p:nvSpPr>
        <p:spPr>
          <a:xfrm>
            <a:off x="17168" y="6369399"/>
            <a:ext cx="5616624" cy="338554"/>
          </a:xfrm>
          <a:prstGeom prst="rect">
            <a:avLst/>
          </a:prstGeom>
          <a:noFill/>
        </p:spPr>
        <p:txBody>
          <a:bodyPr wrap="square" rtlCol="0">
            <a:spAutoFit/>
          </a:bodyPr>
          <a:lstStyle/>
          <a:p>
            <a:r>
              <a:rPr lang="es-ES" sz="1600" dirty="0" smtClean="0"/>
              <a:t>Fuente: </a:t>
            </a:r>
            <a:r>
              <a:rPr lang="es-ES" sz="1600" dirty="0" err="1" smtClean="0"/>
              <a:t>Carregal</a:t>
            </a:r>
            <a:r>
              <a:rPr lang="es-ES" sz="1600" dirty="0" smtClean="0"/>
              <a:t> y Sarabia (2015).</a:t>
            </a:r>
            <a:endParaRPr lang="es-ES" sz="1600" dirty="0"/>
          </a:p>
        </p:txBody>
      </p:sp>
    </p:spTree>
    <p:extLst>
      <p:ext uri="{BB962C8B-B14F-4D97-AF65-F5344CB8AC3E}">
        <p14:creationId xmlns:p14="http://schemas.microsoft.com/office/powerpoint/2010/main" val="1248256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p:cNvGraphicFramePr/>
          <p:nvPr>
            <p:extLst>
              <p:ext uri="{D42A27DB-BD31-4B8C-83A1-F6EECF244321}">
                <p14:modId xmlns:p14="http://schemas.microsoft.com/office/powerpoint/2010/main" val="295061600"/>
              </p:ext>
            </p:extLst>
          </p:nvPr>
        </p:nvGraphicFramePr>
        <p:xfrm>
          <a:off x="186516" y="1567870"/>
          <a:ext cx="9824511" cy="478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p:cNvGrpSpPr/>
          <p:nvPr/>
        </p:nvGrpSpPr>
        <p:grpSpPr>
          <a:xfrm rot="-5400000">
            <a:off x="-624847" y="2599839"/>
            <a:ext cx="3126598" cy="1057543"/>
            <a:chOff x="-17491" y="398028"/>
            <a:chExt cx="9492144" cy="360040"/>
          </a:xfrm>
        </p:grpSpPr>
        <p:sp>
          <p:nvSpPr>
            <p:cNvPr id="12" name="Rectángulo redondeado 11"/>
            <p:cNvSpPr/>
            <p:nvPr/>
          </p:nvSpPr>
          <p:spPr>
            <a:xfrm>
              <a:off x="-17491" y="399831"/>
              <a:ext cx="9492141" cy="358237"/>
            </a:xfrm>
            <a:prstGeom prst="roundRect">
              <a:avLst/>
            </a:prstGeom>
            <a:solidFill>
              <a:schemeClr val="accent6"/>
            </a:solidFill>
          </p:spPr>
          <p:style>
            <a:lnRef idx="2">
              <a:schemeClr val="lt1">
                <a:hueOff val="0"/>
                <a:satOff val="0"/>
                <a:lumOff val="0"/>
                <a:alphaOff val="0"/>
              </a:schemeClr>
            </a:lnRef>
            <a:fillRef idx="1">
              <a:scrgbClr r="0" g="0" b="0"/>
            </a:fillRef>
            <a:effectRef idx="0">
              <a:schemeClr val="accent5">
                <a:shade val="50000"/>
                <a:hueOff val="0"/>
                <a:satOff val="0"/>
                <a:lumOff val="0"/>
                <a:alphaOff val="0"/>
              </a:schemeClr>
            </a:effectRef>
            <a:fontRef idx="minor">
              <a:schemeClr val="lt1"/>
            </a:fontRef>
          </p:style>
        </p:sp>
        <p:sp>
          <p:nvSpPr>
            <p:cNvPr id="13" name="Rectángulo 12"/>
            <p:cNvSpPr/>
            <p:nvPr/>
          </p:nvSpPr>
          <p:spPr>
            <a:xfrm>
              <a:off x="17488" y="398028"/>
              <a:ext cx="9457165" cy="323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es-ES" sz="2215" b="1" i="1" dirty="0">
                  <a:solidFill>
                    <a:schemeClr val="tx1"/>
                  </a:solidFill>
                </a:rPr>
                <a:t>Países avanzados</a:t>
              </a:r>
              <a:endParaRPr lang="es-ES" sz="2215" b="1" dirty="0">
                <a:solidFill>
                  <a:schemeClr val="tx1"/>
                </a:solidFill>
              </a:endParaRPr>
            </a:p>
          </p:txBody>
        </p:sp>
      </p:grpSp>
      <p:grpSp>
        <p:nvGrpSpPr>
          <p:cNvPr id="14" name="Grupo 13"/>
          <p:cNvGrpSpPr/>
          <p:nvPr/>
        </p:nvGrpSpPr>
        <p:grpSpPr>
          <a:xfrm rot="-5400000">
            <a:off x="122035" y="5013740"/>
            <a:ext cx="1627539" cy="1052248"/>
            <a:chOff x="0" y="399831"/>
            <a:chExt cx="9626069" cy="358237"/>
          </a:xfrm>
        </p:grpSpPr>
        <p:sp>
          <p:nvSpPr>
            <p:cNvPr id="15" name="Rectángulo redondeado 14"/>
            <p:cNvSpPr/>
            <p:nvPr/>
          </p:nvSpPr>
          <p:spPr>
            <a:xfrm>
              <a:off x="0" y="399831"/>
              <a:ext cx="9492141" cy="358237"/>
            </a:xfrm>
            <a:prstGeom prst="roundRect">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5">
                <a:shade val="50000"/>
                <a:hueOff val="0"/>
                <a:satOff val="0"/>
                <a:lumOff val="0"/>
                <a:alphaOff val="0"/>
              </a:schemeClr>
            </a:effectRef>
            <a:fontRef idx="minor">
              <a:schemeClr val="lt1"/>
            </a:fontRef>
          </p:style>
        </p:sp>
        <p:sp>
          <p:nvSpPr>
            <p:cNvPr id="16" name="Rectángulo 15"/>
            <p:cNvSpPr/>
            <p:nvPr/>
          </p:nvSpPr>
          <p:spPr>
            <a:xfrm>
              <a:off x="168905" y="417319"/>
              <a:ext cx="9457164" cy="32326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3305" tIns="63305" rIns="63305" bIns="63305" numCol="1" spcCol="1270" anchor="ctr" anchorCtr="0">
              <a:noAutofit/>
            </a:bodyPr>
            <a:lstStyle/>
            <a:p>
              <a:pPr algn="ctr" defTabSz="738572">
                <a:lnSpc>
                  <a:spcPct val="90000"/>
                </a:lnSpc>
                <a:spcBef>
                  <a:spcPct val="0"/>
                </a:spcBef>
                <a:spcAft>
                  <a:spcPct val="35000"/>
                </a:spcAft>
              </a:pPr>
              <a:r>
                <a:rPr lang="es-ES" sz="2215" b="1" i="1" dirty="0">
                  <a:solidFill>
                    <a:schemeClr val="tx1"/>
                  </a:solidFill>
                </a:rPr>
                <a:t>Países emergentes</a:t>
              </a:r>
              <a:endParaRPr lang="es-ES" sz="2215" b="1" dirty="0">
                <a:solidFill>
                  <a:schemeClr val="tx1"/>
                </a:solidFill>
              </a:endParaRPr>
            </a:p>
          </p:txBody>
        </p:sp>
      </p:grpSp>
      <p:sp>
        <p:nvSpPr>
          <p:cNvPr id="17" name="2 Marcador de contenido"/>
          <p:cNvSpPr txBox="1">
            <a:spLocks/>
          </p:cNvSpPr>
          <p:nvPr/>
        </p:nvSpPr>
        <p:spPr bwMode="auto">
          <a:xfrm>
            <a:off x="55522" y="764704"/>
            <a:ext cx="864096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ES" sz="2400" b="1" dirty="0" smtClean="0"/>
              <a:t>La política industrial, de vuelta en la agenda global</a:t>
            </a:r>
          </a:p>
        </p:txBody>
      </p:sp>
    </p:spTree>
    <p:extLst>
      <p:ext uri="{BB962C8B-B14F-4D97-AF65-F5344CB8AC3E}">
        <p14:creationId xmlns:p14="http://schemas.microsoft.com/office/powerpoint/2010/main" val="3773027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txBox="1">
            <a:spLocks/>
          </p:cNvSpPr>
          <p:nvPr/>
        </p:nvSpPr>
        <p:spPr bwMode="auto">
          <a:xfrm>
            <a:off x="-36512" y="764704"/>
            <a:ext cx="9252520" cy="649166"/>
          </a:xfrm>
          <a:prstGeom prst="rect">
            <a:avLst/>
          </a:prstGeom>
          <a:noFill/>
          <a:ln w="9525">
            <a:noFill/>
            <a:miter lim="800000"/>
            <a:headEnd/>
            <a:tailEnd/>
          </a:ln>
        </p:spPr>
        <p:txBody>
          <a:bodyPr/>
          <a:lstStyle/>
          <a:p>
            <a:pPr algn="just">
              <a:defRPr/>
            </a:pPr>
            <a:r>
              <a:rPr lang="es-ES" sz="2215" b="1" dirty="0">
                <a:latin typeface="+mj-lt"/>
              </a:rPr>
              <a:t>L</a:t>
            </a:r>
            <a:r>
              <a:rPr lang="es-ES" sz="2215" b="1" dirty="0" smtClean="0">
                <a:latin typeface="+mj-lt"/>
              </a:rPr>
              <a:t>a </a:t>
            </a:r>
            <a:r>
              <a:rPr lang="es-ES" sz="2215" b="1" dirty="0">
                <a:latin typeface="+mj-lt"/>
              </a:rPr>
              <a:t>evolución del PBI industrial per cápita muestra que Argentina recién en 2011 recuperó los niveles de 1974 a pesar del crecimiento de los últimos años</a:t>
            </a:r>
          </a:p>
        </p:txBody>
      </p:sp>
      <p:pic>
        <p:nvPicPr>
          <p:cNvPr id="4" name="Imagen 3"/>
          <p:cNvPicPr>
            <a:picLocks noChangeAspect="1"/>
          </p:cNvPicPr>
          <p:nvPr/>
        </p:nvPicPr>
        <p:blipFill>
          <a:blip r:embed="rId2"/>
          <a:stretch>
            <a:fillRect/>
          </a:stretch>
        </p:blipFill>
        <p:spPr>
          <a:xfrm>
            <a:off x="1088167" y="1634340"/>
            <a:ext cx="7314366" cy="4728407"/>
          </a:xfrm>
          <a:prstGeom prst="rect">
            <a:avLst/>
          </a:prstGeom>
        </p:spPr>
      </p:pic>
    </p:spTree>
    <p:extLst>
      <p:ext uri="{BB962C8B-B14F-4D97-AF65-F5344CB8AC3E}">
        <p14:creationId xmlns:p14="http://schemas.microsoft.com/office/powerpoint/2010/main" val="24463847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bwMode="auto">
          <a:xfrm>
            <a:off x="215008" y="764704"/>
            <a:ext cx="8928992"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ES" sz="2400" b="1" dirty="0" smtClean="0"/>
              <a:t>Un caso concreto: Alquiler de maquinaria y servicios empresariales</a:t>
            </a:r>
          </a:p>
        </p:txBody>
      </p:sp>
      <p:graphicFrame>
        <p:nvGraphicFramePr>
          <p:cNvPr id="3" name="Diagrama 2"/>
          <p:cNvGraphicFramePr/>
          <p:nvPr>
            <p:extLst>
              <p:ext uri="{D42A27DB-BD31-4B8C-83A1-F6EECF244321}">
                <p14:modId xmlns:p14="http://schemas.microsoft.com/office/powerpoint/2010/main" val="2068746521"/>
              </p:ext>
            </p:extLst>
          </p:nvPr>
        </p:nvGraphicFramePr>
        <p:xfrm>
          <a:off x="287524" y="1340768"/>
          <a:ext cx="8568952" cy="4120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redondeado 3"/>
          <p:cNvSpPr/>
          <p:nvPr/>
        </p:nvSpPr>
        <p:spPr>
          <a:xfrm>
            <a:off x="179512" y="5589240"/>
            <a:ext cx="8784976" cy="1008112"/>
          </a:xfrm>
          <a:prstGeom prst="roundRect">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p:cNvSpPr txBox="1"/>
          <p:nvPr/>
        </p:nvSpPr>
        <p:spPr>
          <a:xfrm>
            <a:off x="215008" y="5589240"/>
            <a:ext cx="8749480" cy="923330"/>
          </a:xfrm>
          <a:prstGeom prst="rect">
            <a:avLst/>
          </a:prstGeom>
          <a:noFill/>
        </p:spPr>
        <p:txBody>
          <a:bodyPr wrap="square" rtlCol="0">
            <a:spAutoFit/>
          </a:bodyPr>
          <a:lstStyle/>
          <a:p>
            <a:pPr algn="just"/>
            <a:r>
              <a:rPr lang="es-AR" b="1" dirty="0" smtClean="0"/>
              <a:t>Uno de los objetivos estratégicos de política podría entonces apuntar a desarrollar este sector a partir de aquellas ramas demandantes de sus servicios con miras a elevar la presencia de profesionales y técnicos a nivel agregado.</a:t>
            </a:r>
            <a:endParaRPr lang="en-US" b="1" dirty="0"/>
          </a:p>
        </p:txBody>
      </p:sp>
    </p:spTree>
    <p:extLst>
      <p:ext uri="{BB962C8B-B14F-4D97-AF65-F5344CB8AC3E}">
        <p14:creationId xmlns:p14="http://schemas.microsoft.com/office/powerpoint/2010/main" val="35427425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2-03.jpg"/>
          <p:cNvPicPr>
            <a:picLocks noChangeAspect="1"/>
          </p:cNvPicPr>
          <p:nvPr/>
        </p:nvPicPr>
        <p:blipFill>
          <a:blip r:embed="rId2" cstate="print"/>
          <a:stretch>
            <a:fillRect/>
          </a:stretch>
        </p:blipFill>
        <p:spPr>
          <a:xfrm>
            <a:off x="-34590" y="-149147"/>
            <a:ext cx="9178590" cy="7038372"/>
          </a:xfrm>
          <a:prstGeom prst="rect">
            <a:avLst/>
          </a:prstGeom>
        </p:spPr>
      </p:pic>
      <p:sp>
        <p:nvSpPr>
          <p:cNvPr id="4" name="3 Rectángulo"/>
          <p:cNvSpPr/>
          <p:nvPr/>
        </p:nvSpPr>
        <p:spPr>
          <a:xfrm>
            <a:off x="1187624" y="1417419"/>
            <a:ext cx="6552728" cy="892552"/>
          </a:xfrm>
          <a:prstGeom prst="rect">
            <a:avLst/>
          </a:prstGeom>
        </p:spPr>
        <p:txBody>
          <a:bodyPr wrap="square">
            <a:spAutoFit/>
          </a:bodyPr>
          <a:lstStyle/>
          <a:p>
            <a:endParaRPr lang="es-ES" sz="3600" b="1" dirty="0" smtClean="0">
              <a:solidFill>
                <a:schemeClr val="bg1"/>
              </a:solidFill>
            </a:endParaRPr>
          </a:p>
          <a:p>
            <a:pPr algn="ctr"/>
            <a:r>
              <a:rPr lang="es-ES" sz="1600" b="1" dirty="0" smtClean="0">
                <a:solidFill>
                  <a:schemeClr val="bg1"/>
                </a:solidFill>
              </a:rPr>
              <a:t>					</a:t>
            </a:r>
          </a:p>
        </p:txBody>
      </p:sp>
    </p:spTree>
    <p:extLst>
      <p:ext uri="{BB962C8B-B14F-4D97-AF65-F5344CB8AC3E}">
        <p14:creationId xmlns:p14="http://schemas.microsoft.com/office/powerpoint/2010/main" val="11632107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04664"/>
            <a:ext cx="9144000" cy="1143000"/>
          </a:xfrm>
        </p:spPr>
        <p:txBody>
          <a:bodyPr/>
          <a:lstStyle/>
          <a:p>
            <a:r>
              <a:rPr lang="es-AR" sz="2400" b="1" dirty="0" smtClean="0"/>
              <a:t>La estructura productiva Argentina</a:t>
            </a:r>
            <a:endParaRPr lang="es-ES" sz="2400" dirty="0"/>
          </a:p>
        </p:txBody>
      </p:sp>
      <p:sp>
        <p:nvSpPr>
          <p:cNvPr id="6" name="Marcador de contenido 5"/>
          <p:cNvSpPr>
            <a:spLocks noGrp="1"/>
          </p:cNvSpPr>
          <p:nvPr>
            <p:ph idx="1"/>
          </p:nvPr>
        </p:nvSpPr>
        <p:spPr>
          <a:xfrm>
            <a:off x="36512" y="1340768"/>
            <a:ext cx="9144000" cy="4857404"/>
          </a:xfrm>
        </p:spPr>
        <p:txBody>
          <a:bodyPr/>
          <a:lstStyle/>
          <a:p>
            <a:pPr algn="just">
              <a:spcBef>
                <a:spcPts val="0"/>
              </a:spcBef>
              <a:spcAft>
                <a:spcPts val="600"/>
              </a:spcAft>
            </a:pPr>
            <a:r>
              <a:rPr lang="es-AR" sz="1600" dirty="0">
                <a:latin typeface="Calibri" panose="020F0502020204030204" pitchFamily="34" charset="0"/>
                <a:ea typeface="Calibri" panose="020F0502020204030204" pitchFamily="34" charset="0"/>
                <a:cs typeface="Calibri" panose="020F0502020204030204" pitchFamily="34" charset="0"/>
              </a:rPr>
              <a:t>Los resultados del trabajo muestran que entre los años del período de estudio el tejido productivo argentino transitó un proceso de desintegración y fragmentación, basado en la ruptura de lazos sectoriales y en la desaparición de empresas y sectores hacia finales de los años ‘90. Si bien parte se puede adjudicar a los cambios internacionales en los procesos producción (cadenas globales de valor, tercerización, relocalización de actividades intensivas en trabajo en regiones de menor salario relativo), el cambio estructural en la estructura productiva argentina va a contra mano de lo que ocurre en países de mayor de desarrollo económico en donde se han resguardado los sectores de mayor complejidad y valor agregado.</a:t>
            </a:r>
          </a:p>
          <a:p>
            <a:pPr algn="just">
              <a:spcBef>
                <a:spcPts val="0"/>
              </a:spcBef>
              <a:spcAft>
                <a:spcPts val="600"/>
              </a:spcAft>
            </a:pPr>
            <a:r>
              <a:rPr lang="es-AR" sz="1600" dirty="0">
                <a:latin typeface="Calibri" panose="020F0502020204030204" pitchFamily="34" charset="0"/>
                <a:ea typeface="Calibri" panose="020F0502020204030204" pitchFamily="34" charset="0"/>
                <a:cs typeface="Calibri" panose="020F0502020204030204" pitchFamily="34" charset="0"/>
              </a:rPr>
              <a:t>En la Argentina </a:t>
            </a:r>
            <a:r>
              <a:rPr lang="es-ES_tradnl" sz="1600" dirty="0">
                <a:latin typeface="Calibri" panose="020F0502020204030204" pitchFamily="34" charset="0"/>
                <a:ea typeface="Calibri" panose="020F0502020204030204" pitchFamily="34" charset="0"/>
                <a:cs typeface="Calibri" panose="020F0502020204030204" pitchFamily="34" charset="0"/>
              </a:rPr>
              <a:t>las actividades industriales dejaron de ser el núcleo impulsor y articulador del proceso económico, dando lugar a una destrucción de capacidades productivas y tecnológicas que implicaron la desarticulación de las diversas cadenas de valor de la economía. Su alcance fue difundido pero caló más hondo en los segmentos de mayor relevancia estratégica, donde se definen los procesos más intensivos en diseño, ingeniería y mano de obra calificada. </a:t>
            </a:r>
          </a:p>
          <a:p>
            <a:pPr algn="just">
              <a:spcBef>
                <a:spcPts val="0"/>
              </a:spcBef>
              <a:spcAft>
                <a:spcPts val="600"/>
              </a:spcAft>
            </a:pPr>
            <a:r>
              <a:rPr lang="es-ES_tradnl" sz="1600" dirty="0">
                <a:latin typeface="Calibri" panose="020F0502020204030204" pitchFamily="34" charset="0"/>
                <a:ea typeface="Calibri" panose="020F0502020204030204" pitchFamily="34" charset="0"/>
                <a:cs typeface="Calibri" panose="020F0502020204030204" pitchFamily="34" charset="0"/>
              </a:rPr>
              <a:t>Las actividades productivas de la Argentina no sólo tendieron a incorporar un menor valor específico, sino que sus eslabonamientos se polarizaron hacia los extremos. </a:t>
            </a:r>
          </a:p>
          <a:p>
            <a:pPr algn="just">
              <a:spcBef>
                <a:spcPts val="0"/>
              </a:spcBef>
              <a:spcAft>
                <a:spcPts val="600"/>
              </a:spcAft>
            </a:pPr>
            <a:r>
              <a:rPr lang="es-AR" sz="1600" dirty="0"/>
              <a:t>La política económica debe procurar avanzar en una estrategia que no se base en cualquier tipo de industrialización, sino en aquella que permita compatibilizar las condiciones económicas y sociales de la Argentina con los desafíos planteados en términos de integración local de las cadenas de valor y de una apuesta inteligente a la inserción externa de los sectores con mayor valor agregado y potencial de desarrollo tecnológico. </a:t>
            </a:r>
            <a:endParaRPr lang="es-ES" sz="1600" dirty="0"/>
          </a:p>
          <a:p>
            <a:pPr algn="just"/>
            <a:endParaRPr lang="es-AR" sz="1400" dirty="0" smtClean="0"/>
          </a:p>
          <a:p>
            <a:pPr algn="just"/>
            <a:endParaRPr lang="es-ES" sz="1400" dirty="0"/>
          </a:p>
          <a:p>
            <a:endParaRPr lang="es-ES" dirty="0"/>
          </a:p>
        </p:txBody>
      </p:sp>
    </p:spTree>
    <p:extLst>
      <p:ext uri="{BB962C8B-B14F-4D97-AF65-F5344CB8AC3E}">
        <p14:creationId xmlns:p14="http://schemas.microsoft.com/office/powerpoint/2010/main" val="4043838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6144" y="1212901"/>
            <a:ext cx="8280920" cy="5403041"/>
          </a:xfrm>
          <a:prstGeom prst="rect">
            <a:avLst/>
          </a:prstGeom>
          <a:noFill/>
          <a:ln>
            <a:noFill/>
          </a:ln>
        </p:spPr>
      </p:pic>
      <p:sp>
        <p:nvSpPr>
          <p:cNvPr id="3" name="2 Marcador de contenido"/>
          <p:cNvSpPr txBox="1">
            <a:spLocks/>
          </p:cNvSpPr>
          <p:nvPr/>
        </p:nvSpPr>
        <p:spPr bwMode="auto">
          <a:xfrm>
            <a:off x="467544" y="836712"/>
            <a:ext cx="864096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es-ES" sz="2800" b="1" dirty="0" smtClean="0"/>
              <a:t>Resumen (cont.)</a:t>
            </a:r>
          </a:p>
        </p:txBody>
      </p:sp>
    </p:spTree>
    <p:extLst>
      <p:ext uri="{BB962C8B-B14F-4D97-AF65-F5344CB8AC3E}">
        <p14:creationId xmlns:p14="http://schemas.microsoft.com/office/powerpoint/2010/main" val="690250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0" y="620688"/>
            <a:ext cx="9144000" cy="5976664"/>
          </a:xfrm>
        </p:spPr>
        <p:txBody>
          <a:bodyPr/>
          <a:lstStyle/>
          <a:p>
            <a:pPr algn="just"/>
            <a:endParaRPr lang="es-ES" sz="2400" b="1" dirty="0" smtClean="0"/>
          </a:p>
          <a:p>
            <a:pPr marL="0" indent="0" algn="just">
              <a:buNone/>
            </a:pPr>
            <a:r>
              <a:rPr lang="es-ES" sz="2400" b="1" dirty="0" smtClean="0"/>
              <a:t>Problemas…</a:t>
            </a:r>
            <a:endParaRPr lang="es-ES" sz="2000" dirty="0"/>
          </a:p>
          <a:p>
            <a:pPr algn="just"/>
            <a:r>
              <a:rPr lang="es-ES" sz="2000" dirty="0" smtClean="0"/>
              <a:t>Si bien los sectores con mayores requerimientos de empleo a primera vista podrían identificarse como aquellos con potencial para generar mayor cantidad de puestos de trabajo, cabe destacar que, en términos de productividad, estarían contribuyendo al conjunto de la economía con un nivel inferior al promedio y socavarían las posibilidades tanto de cambio estructural como de crecimiento de largo plazo.</a:t>
            </a:r>
          </a:p>
          <a:p>
            <a:pPr algn="just"/>
            <a:endParaRPr lang="es-ES" sz="2400" dirty="0" smtClean="0"/>
          </a:p>
          <a:p>
            <a:pPr marL="0" indent="0" algn="just">
              <a:buNone/>
            </a:pPr>
            <a:r>
              <a:rPr lang="es-ES" sz="2400" b="1" dirty="0" smtClean="0"/>
              <a:t>… y soluciones</a:t>
            </a:r>
            <a:endParaRPr lang="es-ES" sz="2000" dirty="0" smtClean="0"/>
          </a:p>
          <a:p>
            <a:pPr algn="just"/>
            <a:r>
              <a:rPr lang="es-ES" sz="2000" dirty="0" smtClean="0"/>
              <a:t>La política industrial en este sentido, es la única forma de resolver el problema de manera integral. por lo tanto, no debería limitarse a la promoción de ramas innovadoras, sino también priorizar aquellas que demandan más insumos a otras actividades productivas en el plano doméstico –encadenamientos hacia atrás-, así como aquellas que sirven de bienes intermedios a otros sectores económicos –encadenamientos hacia adelante-.</a:t>
            </a:r>
          </a:p>
          <a:p>
            <a:pPr algn="just"/>
            <a:endParaRPr lang="es-ES" sz="2000" dirty="0"/>
          </a:p>
        </p:txBody>
      </p:sp>
    </p:spTree>
    <p:extLst>
      <p:ext uri="{BB962C8B-B14F-4D97-AF65-F5344CB8AC3E}">
        <p14:creationId xmlns:p14="http://schemas.microsoft.com/office/powerpoint/2010/main" val="3341640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1"/>
          <p:cNvSpPr>
            <a:spLocks noGrp="1"/>
          </p:cNvSpPr>
          <p:nvPr>
            <p:ph type="title"/>
          </p:nvPr>
        </p:nvSpPr>
        <p:spPr>
          <a:xfrm>
            <a:off x="445978" y="457201"/>
            <a:ext cx="8229600" cy="1143000"/>
          </a:xfrm>
        </p:spPr>
        <p:txBody>
          <a:bodyPr/>
          <a:lstStyle/>
          <a:p>
            <a:r>
              <a:rPr lang="es-ES" sz="3200" dirty="0" smtClean="0"/>
              <a:t>El desafío: crear empleo de calidad</a:t>
            </a:r>
            <a:endParaRPr lang="es-ES" sz="3200" dirty="0"/>
          </a:p>
        </p:txBody>
      </p:sp>
      <p:sp>
        <p:nvSpPr>
          <p:cNvPr id="3" name="Marcador de contenido 2"/>
          <p:cNvSpPr>
            <a:spLocks noGrp="1"/>
          </p:cNvSpPr>
          <p:nvPr>
            <p:ph idx="1"/>
          </p:nvPr>
        </p:nvSpPr>
        <p:spPr/>
        <p:txBody>
          <a:bodyPr/>
          <a:lstStyle/>
          <a:p>
            <a:pPr algn="just"/>
            <a:r>
              <a:rPr lang="es-ES" sz="1600" dirty="0"/>
              <a:t>A</a:t>
            </a:r>
            <a:r>
              <a:rPr lang="es-ES" sz="1600" dirty="0" smtClean="0"/>
              <a:t> </a:t>
            </a:r>
            <a:r>
              <a:rPr lang="es-ES" sz="1600" dirty="0"/>
              <a:t>la hora de analizar la generación del empleo es importante hacer foco en el </a:t>
            </a:r>
            <a:r>
              <a:rPr lang="es-ES" sz="1600" b="1" dirty="0"/>
              <a:t>tipo de empleo </a:t>
            </a:r>
            <a:r>
              <a:rPr lang="es-ES" sz="1600" dirty="0"/>
              <a:t>que el fomento de determinados sectores puede impulsar, no sólo en términos de cantidades (nuevos puestos de trabajo) sino a las características que podrían presentar en relación a los ingresos, el nivel educativo, las condiciones de trabajo, las calificaciones requeridas, entre otro amplio conjunto de variables. La importancia de investigar ambas dimensiones en conjunto (la cantidad y la calidad) recae en que </a:t>
            </a:r>
            <a:r>
              <a:rPr lang="es-ES" sz="1600" b="1" dirty="0"/>
              <a:t>la elección de una política de estímulo concreta hacia una actividad económica no será neutral con respecto a la composición de la fuerza de trabajo ni a la generación de capacidades productivas que esto conlleve</a:t>
            </a:r>
            <a:r>
              <a:rPr lang="es-ES" sz="1600" dirty="0"/>
              <a:t>, conduciendo a desarrollar una evolución “virtuosa” -o “viciosa”- respecto de la estructura vigente en un momento dado. </a:t>
            </a:r>
            <a:endParaRPr lang="es-ES" sz="1600" dirty="0" smtClean="0"/>
          </a:p>
          <a:p>
            <a:pPr algn="just"/>
            <a:r>
              <a:rPr lang="es-ES" sz="1600" dirty="0"/>
              <a:t>L</a:t>
            </a:r>
            <a:r>
              <a:rPr lang="es-ES" sz="1600" dirty="0" smtClean="0"/>
              <a:t>as </a:t>
            </a:r>
            <a:r>
              <a:rPr lang="es-ES" sz="1600" dirty="0"/>
              <a:t>políticas que se apliquen deben tener un </a:t>
            </a:r>
            <a:r>
              <a:rPr lang="es-ES" sz="1600" b="1" dirty="0"/>
              <a:t>abordaje integral y estratégico</a:t>
            </a:r>
            <a:r>
              <a:rPr lang="es-ES" sz="1600" dirty="0"/>
              <a:t>, entendiendo las potencialidades y los limitantes de cada sector para así poder ser eficientes en el objetivo de una mejora en términos estructurales. En otras palabras, resulta imprescindible prestar atención a la potencialidad de un determinado sector en términos de encadenamientos productivos así como de requerimientos y calidad del empleo para </a:t>
            </a:r>
            <a:r>
              <a:rPr lang="es-ES" sz="1600" dirty="0" err="1"/>
              <a:t>traccionar</a:t>
            </a:r>
            <a:r>
              <a:rPr lang="es-ES" sz="1600" dirty="0"/>
              <a:t> al resto de la economía. Una vez identificada dicha potencialidad, los incentivos específicos hacia el segmento parecen cobrar fuerza nuevamente. </a:t>
            </a:r>
          </a:p>
          <a:p>
            <a:pPr algn="just"/>
            <a:endParaRPr lang="es-ES" sz="1600" dirty="0"/>
          </a:p>
        </p:txBody>
      </p:sp>
    </p:spTree>
    <p:extLst>
      <p:ext uri="{BB962C8B-B14F-4D97-AF65-F5344CB8AC3E}">
        <p14:creationId xmlns:p14="http://schemas.microsoft.com/office/powerpoint/2010/main" val="2114797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826930608"/>
              </p:ext>
            </p:extLst>
          </p:nvPr>
        </p:nvGraphicFramePr>
        <p:xfrm>
          <a:off x="72008" y="836712"/>
          <a:ext cx="9036496"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2 Marcador de contenido"/>
          <p:cNvSpPr txBox="1">
            <a:spLocks/>
          </p:cNvSpPr>
          <p:nvPr/>
        </p:nvSpPr>
        <p:spPr bwMode="auto">
          <a:xfrm>
            <a:off x="55522" y="764704"/>
            <a:ext cx="864096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s-ES" sz="2400" b="1" dirty="0" smtClean="0"/>
              <a:t>La política industrial, de vuelta en la agenda global</a:t>
            </a:r>
          </a:p>
        </p:txBody>
      </p:sp>
      <p:sp>
        <p:nvSpPr>
          <p:cNvPr id="9" name="8 Rectángulo redondeado"/>
          <p:cNvSpPr/>
          <p:nvPr/>
        </p:nvSpPr>
        <p:spPr>
          <a:xfrm>
            <a:off x="35496" y="2204864"/>
            <a:ext cx="648000" cy="396000"/>
          </a:xfrm>
          <a:prstGeom prst="roundRect">
            <a:avLst>
              <a:gd name="adj" fmla="val 10000"/>
            </a:avLst>
          </a:prstGeom>
          <a:blipFill rotWithShape="1">
            <a:blip r:embed="rId8"/>
            <a:stretch>
              <a:fillRect/>
            </a:stretch>
          </a:blipFill>
        </p:spPr>
        <p: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p:style>
      </p:sp>
      <p:sp>
        <p:nvSpPr>
          <p:cNvPr id="10" name="9 Rectángulo redondeado"/>
          <p:cNvSpPr/>
          <p:nvPr/>
        </p:nvSpPr>
        <p:spPr>
          <a:xfrm>
            <a:off x="35496" y="3068960"/>
            <a:ext cx="648000" cy="396000"/>
          </a:xfrm>
          <a:prstGeom prst="roundRect">
            <a:avLst>
              <a:gd name="adj" fmla="val 10000"/>
            </a:avLst>
          </a:prstGeom>
          <a:blipFill rotWithShape="1">
            <a:blip r:embed="rId9"/>
            <a:stretch>
              <a:fillRect/>
            </a:stretch>
          </a:blipFill>
        </p:spPr>
        <p: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p:style>
      </p:sp>
      <p:sp>
        <p:nvSpPr>
          <p:cNvPr id="11" name="10 Rectángulo redondeado"/>
          <p:cNvSpPr/>
          <p:nvPr/>
        </p:nvSpPr>
        <p:spPr>
          <a:xfrm>
            <a:off x="35496" y="3897096"/>
            <a:ext cx="648000" cy="396000"/>
          </a:xfrm>
          <a:prstGeom prst="roundRect">
            <a:avLst>
              <a:gd name="adj" fmla="val 10000"/>
            </a:avLst>
          </a:prstGeom>
          <a:blipFill rotWithShape="1">
            <a:blip r:embed="rId10"/>
            <a:stretch>
              <a:fillRect/>
            </a:stretch>
          </a:blipFill>
        </p:spPr>
        <p: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p:style>
      </p:sp>
      <p:sp>
        <p:nvSpPr>
          <p:cNvPr id="12" name="11 Rectángulo redondeado"/>
          <p:cNvSpPr/>
          <p:nvPr/>
        </p:nvSpPr>
        <p:spPr>
          <a:xfrm>
            <a:off x="35496" y="5229200"/>
            <a:ext cx="648000" cy="396000"/>
          </a:xfrm>
          <a:prstGeom prst="roundRect">
            <a:avLst>
              <a:gd name="adj" fmla="val 10000"/>
            </a:avLst>
          </a:prstGeom>
          <a:blipFill rotWithShape="1">
            <a:blip r:embed="rId11"/>
            <a:stretch>
              <a:fillRect/>
            </a:stretch>
          </a:blipFill>
        </p:spPr>
        <p: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p:style>
      </p:sp>
      <p:sp>
        <p:nvSpPr>
          <p:cNvPr id="13" name="12 Rectángulo redondeado"/>
          <p:cNvSpPr/>
          <p:nvPr/>
        </p:nvSpPr>
        <p:spPr>
          <a:xfrm>
            <a:off x="35496" y="5841312"/>
            <a:ext cx="648000" cy="396000"/>
          </a:xfrm>
          <a:prstGeom prst="roundRect">
            <a:avLst>
              <a:gd name="adj" fmla="val 10000"/>
            </a:avLst>
          </a:prstGeom>
          <a:blipFill rotWithShape="1">
            <a:blip r:embed="rId12"/>
            <a:stretch>
              <a:fillRect/>
            </a:stretch>
          </a:blipFill>
        </p:spPr>
        <p:style>
          <a:lnRef idx="0">
            <a:schemeClr val="dk1">
              <a:shade val="80000"/>
              <a:hueOff val="0"/>
              <a:satOff val="0"/>
              <a:lumOff val="0"/>
              <a:alphaOff val="0"/>
            </a:schemeClr>
          </a:lnRef>
          <a:fillRef idx="1">
            <a:scrgbClr r="0" g="0" b="0"/>
          </a:fillRef>
          <a:effectRef idx="3">
            <a:schemeClr val="dk1">
              <a:tint val="40000"/>
              <a:hueOff val="0"/>
              <a:satOff val="0"/>
              <a:lumOff val="0"/>
              <a:alphaOff val="0"/>
            </a:schemeClr>
          </a:effectRef>
          <a:fontRef idx="minor">
            <a:schemeClr val="lt1">
              <a:hueOff val="0"/>
              <a:satOff val="0"/>
              <a:lumOff val="0"/>
              <a:alphaOff val="0"/>
            </a:schemeClr>
          </a:fontRef>
        </p:style>
      </p:sp>
      <p:sp>
        <p:nvSpPr>
          <p:cNvPr id="14" name="CuadroTexto 13"/>
          <p:cNvSpPr txBox="1"/>
          <p:nvPr/>
        </p:nvSpPr>
        <p:spPr>
          <a:xfrm>
            <a:off x="17168" y="6369399"/>
            <a:ext cx="5616624" cy="338554"/>
          </a:xfrm>
          <a:prstGeom prst="rect">
            <a:avLst/>
          </a:prstGeom>
          <a:noFill/>
        </p:spPr>
        <p:txBody>
          <a:bodyPr wrap="square" rtlCol="0">
            <a:spAutoFit/>
          </a:bodyPr>
          <a:lstStyle/>
          <a:p>
            <a:r>
              <a:rPr lang="es-ES" sz="1600" dirty="0" smtClean="0"/>
              <a:t>Fuente: CEU UIA (20154).</a:t>
            </a:r>
            <a:endParaRPr lang="es-ES" sz="1600" dirty="0"/>
          </a:p>
        </p:txBody>
      </p:sp>
    </p:spTree>
    <p:extLst>
      <p:ext uri="{BB962C8B-B14F-4D97-AF65-F5344CB8AC3E}">
        <p14:creationId xmlns:p14="http://schemas.microsoft.com/office/powerpoint/2010/main" val="885016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4 Título"/>
          <p:cNvSpPr txBox="1">
            <a:spLocks/>
          </p:cNvSpPr>
          <p:nvPr/>
        </p:nvSpPr>
        <p:spPr bwMode="auto">
          <a:xfrm>
            <a:off x="-14653" y="649166"/>
            <a:ext cx="9144000" cy="649166"/>
          </a:xfrm>
          <a:prstGeom prst="rect">
            <a:avLst/>
          </a:prstGeom>
          <a:noFill/>
          <a:ln w="9525">
            <a:noFill/>
            <a:miter lim="800000"/>
            <a:headEnd/>
            <a:tailEnd/>
          </a:ln>
        </p:spPr>
        <p:txBody>
          <a:bodyPr/>
          <a:lstStyle/>
          <a:p>
            <a:pPr algn="just">
              <a:defRPr/>
            </a:pPr>
            <a:r>
              <a:rPr lang="es-ES" sz="2215" b="1" dirty="0">
                <a:latin typeface="+mj-lt"/>
              </a:rPr>
              <a:t>Esta situación es prácticamente inédita a nivel mundial, donde todos los países ampliaron su capacidad industrial</a:t>
            </a:r>
          </a:p>
        </p:txBody>
      </p:sp>
      <p:graphicFrame>
        <p:nvGraphicFramePr>
          <p:cNvPr id="8" name="Diagrama 7"/>
          <p:cNvGraphicFramePr/>
          <p:nvPr>
            <p:extLst/>
          </p:nvPr>
        </p:nvGraphicFramePr>
        <p:xfrm>
          <a:off x="7525545" y="1900215"/>
          <a:ext cx="1499873" cy="40626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92" name="AutoShape 306"/>
          <p:cNvSpPr>
            <a:spLocks noChangeAspect="1" noChangeArrowheads="1" noTextEdit="1"/>
          </p:cNvSpPr>
          <p:nvPr/>
        </p:nvSpPr>
        <p:spPr bwMode="auto">
          <a:xfrm>
            <a:off x="570036" y="1285143"/>
            <a:ext cx="7974623" cy="515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88" name="Freeform 309"/>
          <p:cNvSpPr>
            <a:spLocks noEditPoints="1"/>
          </p:cNvSpPr>
          <p:nvPr/>
        </p:nvSpPr>
        <p:spPr bwMode="auto">
          <a:xfrm>
            <a:off x="1112229" y="1713721"/>
            <a:ext cx="6696808" cy="2911720"/>
          </a:xfrm>
          <a:custGeom>
            <a:avLst/>
            <a:gdLst>
              <a:gd name="T0" fmla="*/ 0 w 4570"/>
              <a:gd name="T1" fmla="*/ 1982 h 1987"/>
              <a:gd name="T2" fmla="*/ 4570 w 4570"/>
              <a:gd name="T3" fmla="*/ 1982 h 1987"/>
              <a:gd name="T4" fmla="*/ 4570 w 4570"/>
              <a:gd name="T5" fmla="*/ 1987 h 1987"/>
              <a:gd name="T6" fmla="*/ 0 w 4570"/>
              <a:gd name="T7" fmla="*/ 1987 h 1987"/>
              <a:gd name="T8" fmla="*/ 0 w 4570"/>
              <a:gd name="T9" fmla="*/ 1982 h 1987"/>
              <a:gd name="T10" fmla="*/ 0 w 4570"/>
              <a:gd name="T11" fmla="*/ 991 h 1987"/>
              <a:gd name="T12" fmla="*/ 4570 w 4570"/>
              <a:gd name="T13" fmla="*/ 991 h 1987"/>
              <a:gd name="T14" fmla="*/ 4570 w 4570"/>
              <a:gd name="T15" fmla="*/ 996 h 1987"/>
              <a:gd name="T16" fmla="*/ 0 w 4570"/>
              <a:gd name="T17" fmla="*/ 996 h 1987"/>
              <a:gd name="T18" fmla="*/ 0 w 4570"/>
              <a:gd name="T19" fmla="*/ 991 h 1987"/>
              <a:gd name="T20" fmla="*/ 0 w 4570"/>
              <a:gd name="T21" fmla="*/ 0 h 1987"/>
              <a:gd name="T22" fmla="*/ 4570 w 4570"/>
              <a:gd name="T23" fmla="*/ 0 h 1987"/>
              <a:gd name="T24" fmla="*/ 4570 w 4570"/>
              <a:gd name="T25" fmla="*/ 6 h 1987"/>
              <a:gd name="T26" fmla="*/ 0 w 4570"/>
              <a:gd name="T27" fmla="*/ 6 h 1987"/>
              <a:gd name="T28" fmla="*/ 0 w 4570"/>
              <a:gd name="T29" fmla="*/ 0 h 1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70" h="1987">
                <a:moveTo>
                  <a:pt x="0" y="1982"/>
                </a:moveTo>
                <a:lnTo>
                  <a:pt x="4570" y="1982"/>
                </a:lnTo>
                <a:lnTo>
                  <a:pt x="4570" y="1987"/>
                </a:lnTo>
                <a:lnTo>
                  <a:pt x="0" y="1987"/>
                </a:lnTo>
                <a:lnTo>
                  <a:pt x="0" y="1982"/>
                </a:lnTo>
                <a:close/>
                <a:moveTo>
                  <a:pt x="0" y="991"/>
                </a:moveTo>
                <a:lnTo>
                  <a:pt x="4570" y="991"/>
                </a:lnTo>
                <a:lnTo>
                  <a:pt x="4570" y="996"/>
                </a:lnTo>
                <a:lnTo>
                  <a:pt x="0" y="996"/>
                </a:lnTo>
                <a:lnTo>
                  <a:pt x="0" y="991"/>
                </a:lnTo>
                <a:close/>
                <a:moveTo>
                  <a:pt x="0" y="0"/>
                </a:moveTo>
                <a:lnTo>
                  <a:pt x="4570" y="0"/>
                </a:lnTo>
                <a:lnTo>
                  <a:pt x="4570"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89" name="Freeform 310"/>
          <p:cNvSpPr>
            <a:spLocks/>
          </p:cNvSpPr>
          <p:nvPr/>
        </p:nvSpPr>
        <p:spPr bwMode="auto">
          <a:xfrm>
            <a:off x="1185498" y="4226170"/>
            <a:ext cx="6548804" cy="1740877"/>
          </a:xfrm>
          <a:custGeom>
            <a:avLst/>
            <a:gdLst>
              <a:gd name="T0" fmla="*/ 102 w 4469"/>
              <a:gd name="T1" fmla="*/ 135 h 1188"/>
              <a:gd name="T2" fmla="*/ 305 w 4469"/>
              <a:gd name="T3" fmla="*/ 72 h 1188"/>
              <a:gd name="T4" fmla="*/ 508 w 4469"/>
              <a:gd name="T5" fmla="*/ 76 h 1188"/>
              <a:gd name="T6" fmla="*/ 711 w 4469"/>
              <a:gd name="T7" fmla="*/ 61 h 1188"/>
              <a:gd name="T8" fmla="*/ 914 w 4469"/>
              <a:gd name="T9" fmla="*/ 132 h 1188"/>
              <a:gd name="T10" fmla="*/ 1118 w 4469"/>
              <a:gd name="T11" fmla="*/ 415 h 1188"/>
              <a:gd name="T12" fmla="*/ 1321 w 4469"/>
              <a:gd name="T13" fmla="*/ 398 h 1188"/>
              <a:gd name="T14" fmla="*/ 1524 w 4469"/>
              <a:gd name="T15" fmla="*/ 552 h 1188"/>
              <a:gd name="T16" fmla="*/ 1727 w 4469"/>
              <a:gd name="T17" fmla="*/ 428 h 1188"/>
              <a:gd name="T18" fmla="*/ 1930 w 4469"/>
              <a:gd name="T19" fmla="*/ 648 h 1188"/>
              <a:gd name="T20" fmla="*/ 2133 w 4469"/>
              <a:gd name="T21" fmla="*/ 587 h 1188"/>
              <a:gd name="T22" fmla="*/ 2336 w 4469"/>
              <a:gd name="T23" fmla="*/ 414 h 1188"/>
              <a:gd name="T24" fmla="*/ 2539 w 4469"/>
              <a:gd name="T25" fmla="*/ 495 h 1188"/>
              <a:gd name="T26" fmla="*/ 2743 w 4469"/>
              <a:gd name="T27" fmla="*/ 313 h 1188"/>
              <a:gd name="T28" fmla="*/ 2946 w 4469"/>
              <a:gd name="T29" fmla="*/ 438 h 1188"/>
              <a:gd name="T30" fmla="*/ 3149 w 4469"/>
              <a:gd name="T31" fmla="*/ 632 h 1188"/>
              <a:gd name="T32" fmla="*/ 3352 w 4469"/>
              <a:gd name="T33" fmla="*/ 610 h 1188"/>
              <a:gd name="T34" fmla="*/ 3555 w 4469"/>
              <a:gd name="T35" fmla="*/ 377 h 1188"/>
              <a:gd name="T36" fmla="*/ 3758 w 4469"/>
              <a:gd name="T37" fmla="*/ 182 h 1188"/>
              <a:gd name="T38" fmla="*/ 3962 w 4469"/>
              <a:gd name="T39" fmla="*/ 239 h 1188"/>
              <a:gd name="T40" fmla="*/ 4165 w 4469"/>
              <a:gd name="T41" fmla="*/ 0 h 1188"/>
              <a:gd name="T42" fmla="*/ 4368 w 4469"/>
              <a:gd name="T43" fmla="*/ 44 h 1188"/>
              <a:gd name="T44" fmla="*/ 4469 w 4469"/>
              <a:gd name="T45" fmla="*/ 1188 h 1188"/>
              <a:gd name="T46" fmla="*/ 4266 w 4469"/>
              <a:gd name="T47" fmla="*/ 1188 h 1188"/>
              <a:gd name="T48" fmla="*/ 4063 w 4469"/>
              <a:gd name="T49" fmla="*/ 1188 h 1188"/>
              <a:gd name="T50" fmla="*/ 3860 w 4469"/>
              <a:gd name="T51" fmla="*/ 1188 h 1188"/>
              <a:gd name="T52" fmla="*/ 3657 w 4469"/>
              <a:gd name="T53" fmla="*/ 1188 h 1188"/>
              <a:gd name="T54" fmla="*/ 3454 w 4469"/>
              <a:gd name="T55" fmla="*/ 1188 h 1188"/>
              <a:gd name="T56" fmla="*/ 3251 w 4469"/>
              <a:gd name="T57" fmla="*/ 1188 h 1188"/>
              <a:gd name="T58" fmla="*/ 3047 w 4469"/>
              <a:gd name="T59" fmla="*/ 1188 h 1188"/>
              <a:gd name="T60" fmla="*/ 2844 w 4469"/>
              <a:gd name="T61" fmla="*/ 1188 h 1188"/>
              <a:gd name="T62" fmla="*/ 2641 w 4469"/>
              <a:gd name="T63" fmla="*/ 1188 h 1188"/>
              <a:gd name="T64" fmla="*/ 2438 w 4469"/>
              <a:gd name="T65" fmla="*/ 1188 h 1188"/>
              <a:gd name="T66" fmla="*/ 2235 w 4469"/>
              <a:gd name="T67" fmla="*/ 1188 h 1188"/>
              <a:gd name="T68" fmla="*/ 2032 w 4469"/>
              <a:gd name="T69" fmla="*/ 1188 h 1188"/>
              <a:gd name="T70" fmla="*/ 1829 w 4469"/>
              <a:gd name="T71" fmla="*/ 1188 h 1188"/>
              <a:gd name="T72" fmla="*/ 1625 w 4469"/>
              <a:gd name="T73" fmla="*/ 1188 h 1188"/>
              <a:gd name="T74" fmla="*/ 1422 w 4469"/>
              <a:gd name="T75" fmla="*/ 1188 h 1188"/>
              <a:gd name="T76" fmla="*/ 1219 w 4469"/>
              <a:gd name="T77" fmla="*/ 1188 h 1188"/>
              <a:gd name="T78" fmla="*/ 1016 w 4469"/>
              <a:gd name="T79" fmla="*/ 1188 h 1188"/>
              <a:gd name="T80" fmla="*/ 813 w 4469"/>
              <a:gd name="T81" fmla="*/ 1188 h 1188"/>
              <a:gd name="T82" fmla="*/ 610 w 4469"/>
              <a:gd name="T83" fmla="*/ 1188 h 1188"/>
              <a:gd name="T84" fmla="*/ 407 w 4469"/>
              <a:gd name="T85" fmla="*/ 1188 h 1188"/>
              <a:gd name="T86" fmla="*/ 204 w 4469"/>
              <a:gd name="T87" fmla="*/ 1188 h 1188"/>
              <a:gd name="T88" fmla="*/ 0 w 4469"/>
              <a:gd name="T89" fmla="*/ 118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469" h="1188">
                <a:moveTo>
                  <a:pt x="0" y="197"/>
                </a:moveTo>
                <a:lnTo>
                  <a:pt x="102" y="135"/>
                </a:lnTo>
                <a:lnTo>
                  <a:pt x="204" y="103"/>
                </a:lnTo>
                <a:lnTo>
                  <a:pt x="305" y="72"/>
                </a:lnTo>
                <a:lnTo>
                  <a:pt x="407" y="15"/>
                </a:lnTo>
                <a:lnTo>
                  <a:pt x="508" y="76"/>
                </a:lnTo>
                <a:lnTo>
                  <a:pt x="610" y="145"/>
                </a:lnTo>
                <a:lnTo>
                  <a:pt x="711" y="61"/>
                </a:lnTo>
                <a:lnTo>
                  <a:pt x="813" y="244"/>
                </a:lnTo>
                <a:lnTo>
                  <a:pt x="914" y="132"/>
                </a:lnTo>
                <a:lnTo>
                  <a:pt x="1016" y="209"/>
                </a:lnTo>
                <a:lnTo>
                  <a:pt x="1118" y="415"/>
                </a:lnTo>
                <a:lnTo>
                  <a:pt x="1219" y="477"/>
                </a:lnTo>
                <a:lnTo>
                  <a:pt x="1321" y="398"/>
                </a:lnTo>
                <a:lnTo>
                  <a:pt x="1422" y="381"/>
                </a:lnTo>
                <a:lnTo>
                  <a:pt x="1524" y="552"/>
                </a:lnTo>
                <a:lnTo>
                  <a:pt x="1625" y="419"/>
                </a:lnTo>
                <a:lnTo>
                  <a:pt x="1727" y="428"/>
                </a:lnTo>
                <a:lnTo>
                  <a:pt x="1829" y="514"/>
                </a:lnTo>
                <a:lnTo>
                  <a:pt x="1930" y="648"/>
                </a:lnTo>
                <a:lnTo>
                  <a:pt x="2032" y="702"/>
                </a:lnTo>
                <a:lnTo>
                  <a:pt x="2133" y="587"/>
                </a:lnTo>
                <a:lnTo>
                  <a:pt x="2235" y="467"/>
                </a:lnTo>
                <a:lnTo>
                  <a:pt x="2336" y="414"/>
                </a:lnTo>
                <a:lnTo>
                  <a:pt x="2438" y="371"/>
                </a:lnTo>
                <a:lnTo>
                  <a:pt x="2539" y="495"/>
                </a:lnTo>
                <a:lnTo>
                  <a:pt x="2641" y="422"/>
                </a:lnTo>
                <a:lnTo>
                  <a:pt x="2743" y="313"/>
                </a:lnTo>
                <a:lnTo>
                  <a:pt x="2844" y="304"/>
                </a:lnTo>
                <a:lnTo>
                  <a:pt x="2946" y="438"/>
                </a:lnTo>
                <a:lnTo>
                  <a:pt x="3047" y="509"/>
                </a:lnTo>
                <a:lnTo>
                  <a:pt x="3149" y="632"/>
                </a:lnTo>
                <a:lnTo>
                  <a:pt x="3251" y="810"/>
                </a:lnTo>
                <a:lnTo>
                  <a:pt x="3352" y="610"/>
                </a:lnTo>
                <a:lnTo>
                  <a:pt x="3454" y="464"/>
                </a:lnTo>
                <a:lnTo>
                  <a:pt x="3555" y="377"/>
                </a:lnTo>
                <a:lnTo>
                  <a:pt x="3657" y="271"/>
                </a:lnTo>
                <a:lnTo>
                  <a:pt x="3758" y="182"/>
                </a:lnTo>
                <a:lnTo>
                  <a:pt x="3860" y="153"/>
                </a:lnTo>
                <a:lnTo>
                  <a:pt x="3962" y="239"/>
                </a:lnTo>
                <a:lnTo>
                  <a:pt x="4063" y="84"/>
                </a:lnTo>
                <a:lnTo>
                  <a:pt x="4165" y="0"/>
                </a:lnTo>
                <a:lnTo>
                  <a:pt x="4266" y="49"/>
                </a:lnTo>
                <a:lnTo>
                  <a:pt x="4368" y="44"/>
                </a:lnTo>
                <a:lnTo>
                  <a:pt x="4469" y="98"/>
                </a:lnTo>
                <a:lnTo>
                  <a:pt x="4469" y="1188"/>
                </a:lnTo>
                <a:lnTo>
                  <a:pt x="4368" y="1188"/>
                </a:lnTo>
                <a:lnTo>
                  <a:pt x="4266" y="1188"/>
                </a:lnTo>
                <a:lnTo>
                  <a:pt x="4165" y="1188"/>
                </a:lnTo>
                <a:lnTo>
                  <a:pt x="4063" y="1188"/>
                </a:lnTo>
                <a:lnTo>
                  <a:pt x="3962" y="1188"/>
                </a:lnTo>
                <a:lnTo>
                  <a:pt x="3860" y="1188"/>
                </a:lnTo>
                <a:lnTo>
                  <a:pt x="3758" y="1188"/>
                </a:lnTo>
                <a:lnTo>
                  <a:pt x="3657" y="1188"/>
                </a:lnTo>
                <a:lnTo>
                  <a:pt x="3555" y="1188"/>
                </a:lnTo>
                <a:lnTo>
                  <a:pt x="3454" y="1188"/>
                </a:lnTo>
                <a:lnTo>
                  <a:pt x="3352" y="1188"/>
                </a:lnTo>
                <a:lnTo>
                  <a:pt x="3251" y="1188"/>
                </a:lnTo>
                <a:lnTo>
                  <a:pt x="3149" y="1188"/>
                </a:lnTo>
                <a:lnTo>
                  <a:pt x="3047" y="1188"/>
                </a:lnTo>
                <a:lnTo>
                  <a:pt x="2946" y="1188"/>
                </a:lnTo>
                <a:lnTo>
                  <a:pt x="2844" y="1188"/>
                </a:lnTo>
                <a:lnTo>
                  <a:pt x="2743" y="1188"/>
                </a:lnTo>
                <a:lnTo>
                  <a:pt x="2641" y="1188"/>
                </a:lnTo>
                <a:lnTo>
                  <a:pt x="2539" y="1188"/>
                </a:lnTo>
                <a:lnTo>
                  <a:pt x="2438" y="1188"/>
                </a:lnTo>
                <a:lnTo>
                  <a:pt x="2336" y="1188"/>
                </a:lnTo>
                <a:lnTo>
                  <a:pt x="2235" y="1188"/>
                </a:lnTo>
                <a:lnTo>
                  <a:pt x="2133" y="1188"/>
                </a:lnTo>
                <a:lnTo>
                  <a:pt x="2032" y="1188"/>
                </a:lnTo>
                <a:lnTo>
                  <a:pt x="1930" y="1188"/>
                </a:lnTo>
                <a:lnTo>
                  <a:pt x="1829" y="1188"/>
                </a:lnTo>
                <a:lnTo>
                  <a:pt x="1727" y="1188"/>
                </a:lnTo>
                <a:lnTo>
                  <a:pt x="1625" y="1188"/>
                </a:lnTo>
                <a:lnTo>
                  <a:pt x="1524" y="1188"/>
                </a:lnTo>
                <a:lnTo>
                  <a:pt x="1422" y="1188"/>
                </a:lnTo>
                <a:lnTo>
                  <a:pt x="1321" y="1188"/>
                </a:lnTo>
                <a:lnTo>
                  <a:pt x="1219" y="1188"/>
                </a:lnTo>
                <a:lnTo>
                  <a:pt x="1118" y="1188"/>
                </a:lnTo>
                <a:lnTo>
                  <a:pt x="1016" y="1188"/>
                </a:lnTo>
                <a:lnTo>
                  <a:pt x="914" y="1188"/>
                </a:lnTo>
                <a:lnTo>
                  <a:pt x="813" y="1188"/>
                </a:lnTo>
                <a:lnTo>
                  <a:pt x="711" y="1188"/>
                </a:lnTo>
                <a:lnTo>
                  <a:pt x="610" y="1188"/>
                </a:lnTo>
                <a:lnTo>
                  <a:pt x="508" y="1188"/>
                </a:lnTo>
                <a:lnTo>
                  <a:pt x="407" y="1188"/>
                </a:lnTo>
                <a:lnTo>
                  <a:pt x="305" y="1188"/>
                </a:lnTo>
                <a:lnTo>
                  <a:pt x="204" y="1188"/>
                </a:lnTo>
                <a:lnTo>
                  <a:pt x="102" y="1188"/>
                </a:lnTo>
                <a:lnTo>
                  <a:pt x="0" y="1188"/>
                </a:lnTo>
                <a:lnTo>
                  <a:pt x="0" y="197"/>
                </a:lnTo>
                <a:close/>
              </a:path>
            </a:pathLst>
          </a:custGeom>
          <a:solidFill>
            <a:srgbClr val="4572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90" name="Rectangle 311"/>
          <p:cNvSpPr>
            <a:spLocks noChangeArrowheads="1"/>
          </p:cNvSpPr>
          <p:nvPr/>
        </p:nvSpPr>
        <p:spPr bwMode="auto">
          <a:xfrm>
            <a:off x="1107832" y="1628044"/>
            <a:ext cx="8792" cy="4355123"/>
          </a:xfrm>
          <a:prstGeom prst="rect">
            <a:avLst/>
          </a:prstGeom>
          <a:solidFill>
            <a:srgbClr val="868686"/>
          </a:solidFill>
          <a:ln w="1588" cap="flat">
            <a:solidFill>
              <a:srgbClr val="868686"/>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91" name="Freeform 312"/>
          <p:cNvSpPr>
            <a:spLocks noEditPoints="1"/>
          </p:cNvSpPr>
          <p:nvPr/>
        </p:nvSpPr>
        <p:spPr bwMode="auto">
          <a:xfrm>
            <a:off x="1063870" y="1623648"/>
            <a:ext cx="48358" cy="4363915"/>
          </a:xfrm>
          <a:custGeom>
            <a:avLst/>
            <a:gdLst>
              <a:gd name="T0" fmla="*/ 0 w 33"/>
              <a:gd name="T1" fmla="*/ 2973 h 2978"/>
              <a:gd name="T2" fmla="*/ 33 w 33"/>
              <a:gd name="T3" fmla="*/ 2973 h 2978"/>
              <a:gd name="T4" fmla="*/ 33 w 33"/>
              <a:gd name="T5" fmla="*/ 2978 h 2978"/>
              <a:gd name="T6" fmla="*/ 0 w 33"/>
              <a:gd name="T7" fmla="*/ 2978 h 2978"/>
              <a:gd name="T8" fmla="*/ 0 w 33"/>
              <a:gd name="T9" fmla="*/ 2973 h 2978"/>
              <a:gd name="T10" fmla="*/ 0 w 33"/>
              <a:gd name="T11" fmla="*/ 1982 h 2978"/>
              <a:gd name="T12" fmla="*/ 33 w 33"/>
              <a:gd name="T13" fmla="*/ 1982 h 2978"/>
              <a:gd name="T14" fmla="*/ 33 w 33"/>
              <a:gd name="T15" fmla="*/ 1987 h 2978"/>
              <a:gd name="T16" fmla="*/ 0 w 33"/>
              <a:gd name="T17" fmla="*/ 1987 h 2978"/>
              <a:gd name="T18" fmla="*/ 0 w 33"/>
              <a:gd name="T19" fmla="*/ 1982 h 2978"/>
              <a:gd name="T20" fmla="*/ 0 w 33"/>
              <a:gd name="T21" fmla="*/ 991 h 2978"/>
              <a:gd name="T22" fmla="*/ 33 w 33"/>
              <a:gd name="T23" fmla="*/ 991 h 2978"/>
              <a:gd name="T24" fmla="*/ 33 w 33"/>
              <a:gd name="T25" fmla="*/ 996 h 2978"/>
              <a:gd name="T26" fmla="*/ 0 w 33"/>
              <a:gd name="T27" fmla="*/ 996 h 2978"/>
              <a:gd name="T28" fmla="*/ 0 w 33"/>
              <a:gd name="T29" fmla="*/ 991 h 2978"/>
              <a:gd name="T30" fmla="*/ 0 w 33"/>
              <a:gd name="T31" fmla="*/ 0 h 2978"/>
              <a:gd name="T32" fmla="*/ 33 w 33"/>
              <a:gd name="T33" fmla="*/ 0 h 2978"/>
              <a:gd name="T34" fmla="*/ 33 w 33"/>
              <a:gd name="T35" fmla="*/ 6 h 2978"/>
              <a:gd name="T36" fmla="*/ 0 w 33"/>
              <a:gd name="T37" fmla="*/ 6 h 2978"/>
              <a:gd name="T38" fmla="*/ 0 w 33"/>
              <a:gd name="T39" fmla="*/ 0 h 29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 h="2978">
                <a:moveTo>
                  <a:pt x="0" y="2973"/>
                </a:moveTo>
                <a:lnTo>
                  <a:pt x="33" y="2973"/>
                </a:lnTo>
                <a:lnTo>
                  <a:pt x="33" y="2978"/>
                </a:lnTo>
                <a:lnTo>
                  <a:pt x="0" y="2978"/>
                </a:lnTo>
                <a:lnTo>
                  <a:pt x="0" y="2973"/>
                </a:lnTo>
                <a:close/>
                <a:moveTo>
                  <a:pt x="0" y="1982"/>
                </a:moveTo>
                <a:lnTo>
                  <a:pt x="33" y="1982"/>
                </a:lnTo>
                <a:lnTo>
                  <a:pt x="33" y="1987"/>
                </a:lnTo>
                <a:lnTo>
                  <a:pt x="0" y="1987"/>
                </a:lnTo>
                <a:lnTo>
                  <a:pt x="0" y="1982"/>
                </a:lnTo>
                <a:close/>
                <a:moveTo>
                  <a:pt x="0" y="991"/>
                </a:moveTo>
                <a:lnTo>
                  <a:pt x="33" y="991"/>
                </a:lnTo>
                <a:lnTo>
                  <a:pt x="33" y="996"/>
                </a:lnTo>
                <a:lnTo>
                  <a:pt x="0" y="996"/>
                </a:lnTo>
                <a:lnTo>
                  <a:pt x="0" y="991"/>
                </a:lnTo>
                <a:close/>
                <a:moveTo>
                  <a:pt x="0" y="0"/>
                </a:moveTo>
                <a:lnTo>
                  <a:pt x="33" y="0"/>
                </a:lnTo>
                <a:lnTo>
                  <a:pt x="33" y="6"/>
                </a:lnTo>
                <a:lnTo>
                  <a:pt x="0" y="6"/>
                </a:lnTo>
                <a:lnTo>
                  <a:pt x="0" y="0"/>
                </a:lnTo>
                <a:close/>
              </a:path>
            </a:pathLst>
          </a:custGeom>
          <a:solidFill>
            <a:srgbClr val="868686"/>
          </a:solidFill>
          <a:ln w="1588" cap="flat">
            <a:solidFill>
              <a:srgbClr val="868686"/>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92" name="Rectangle 313"/>
          <p:cNvSpPr>
            <a:spLocks noChangeArrowheads="1"/>
          </p:cNvSpPr>
          <p:nvPr/>
        </p:nvSpPr>
        <p:spPr bwMode="auto">
          <a:xfrm>
            <a:off x="1112229" y="5980236"/>
            <a:ext cx="6696808" cy="7327"/>
          </a:xfrm>
          <a:prstGeom prst="rect">
            <a:avLst/>
          </a:prstGeom>
          <a:solidFill>
            <a:srgbClr val="868686"/>
          </a:solidFill>
          <a:ln w="1588" cap="flat">
            <a:solidFill>
              <a:srgbClr val="868686"/>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93" name="Freeform 314"/>
          <p:cNvSpPr>
            <a:spLocks noEditPoints="1"/>
          </p:cNvSpPr>
          <p:nvPr/>
        </p:nvSpPr>
        <p:spPr bwMode="auto">
          <a:xfrm>
            <a:off x="1107832" y="5983167"/>
            <a:ext cx="6705600" cy="42497"/>
          </a:xfrm>
          <a:custGeom>
            <a:avLst/>
            <a:gdLst>
              <a:gd name="T0" fmla="*/ 0 w 4576"/>
              <a:gd name="T1" fmla="*/ 0 h 29"/>
              <a:gd name="T2" fmla="*/ 101 w 4576"/>
              <a:gd name="T3" fmla="*/ 29 h 29"/>
              <a:gd name="T4" fmla="*/ 208 w 4576"/>
              <a:gd name="T5" fmla="*/ 29 h 29"/>
              <a:gd name="T6" fmla="*/ 310 w 4576"/>
              <a:gd name="T7" fmla="*/ 0 h 29"/>
              <a:gd name="T8" fmla="*/ 310 w 4576"/>
              <a:gd name="T9" fmla="*/ 0 h 29"/>
              <a:gd name="T10" fmla="*/ 406 w 4576"/>
              <a:gd name="T11" fmla="*/ 0 h 29"/>
              <a:gd name="T12" fmla="*/ 508 w 4576"/>
              <a:gd name="T13" fmla="*/ 29 h 29"/>
              <a:gd name="T14" fmla="*/ 614 w 4576"/>
              <a:gd name="T15" fmla="*/ 29 h 29"/>
              <a:gd name="T16" fmla="*/ 716 w 4576"/>
              <a:gd name="T17" fmla="*/ 0 h 29"/>
              <a:gd name="T18" fmla="*/ 716 w 4576"/>
              <a:gd name="T19" fmla="*/ 0 h 29"/>
              <a:gd name="T20" fmla="*/ 812 w 4576"/>
              <a:gd name="T21" fmla="*/ 0 h 29"/>
              <a:gd name="T22" fmla="*/ 914 w 4576"/>
              <a:gd name="T23" fmla="*/ 29 h 29"/>
              <a:gd name="T24" fmla="*/ 1021 w 4576"/>
              <a:gd name="T25" fmla="*/ 29 h 29"/>
              <a:gd name="T26" fmla="*/ 1122 w 4576"/>
              <a:gd name="T27" fmla="*/ 0 h 29"/>
              <a:gd name="T28" fmla="*/ 1122 w 4576"/>
              <a:gd name="T29" fmla="*/ 0 h 29"/>
              <a:gd name="T30" fmla="*/ 1218 w 4576"/>
              <a:gd name="T31" fmla="*/ 0 h 29"/>
              <a:gd name="T32" fmla="*/ 1320 w 4576"/>
              <a:gd name="T33" fmla="*/ 29 h 29"/>
              <a:gd name="T34" fmla="*/ 1427 w 4576"/>
              <a:gd name="T35" fmla="*/ 29 h 29"/>
              <a:gd name="T36" fmla="*/ 1529 w 4576"/>
              <a:gd name="T37" fmla="*/ 0 h 29"/>
              <a:gd name="T38" fmla="*/ 1529 w 4576"/>
              <a:gd name="T39" fmla="*/ 0 h 29"/>
              <a:gd name="T40" fmla="*/ 1625 w 4576"/>
              <a:gd name="T41" fmla="*/ 0 h 29"/>
              <a:gd name="T42" fmla="*/ 1726 w 4576"/>
              <a:gd name="T43" fmla="*/ 29 h 29"/>
              <a:gd name="T44" fmla="*/ 1833 w 4576"/>
              <a:gd name="T45" fmla="*/ 29 h 29"/>
              <a:gd name="T46" fmla="*/ 1935 w 4576"/>
              <a:gd name="T47" fmla="*/ 0 h 29"/>
              <a:gd name="T48" fmla="*/ 1935 w 4576"/>
              <a:gd name="T49" fmla="*/ 0 h 29"/>
              <a:gd name="T50" fmla="*/ 2031 w 4576"/>
              <a:gd name="T51" fmla="*/ 0 h 29"/>
              <a:gd name="T52" fmla="*/ 2133 w 4576"/>
              <a:gd name="T53" fmla="*/ 29 h 29"/>
              <a:gd name="T54" fmla="*/ 2239 w 4576"/>
              <a:gd name="T55" fmla="*/ 29 h 29"/>
              <a:gd name="T56" fmla="*/ 2341 w 4576"/>
              <a:gd name="T57" fmla="*/ 0 h 29"/>
              <a:gd name="T58" fmla="*/ 2341 w 4576"/>
              <a:gd name="T59" fmla="*/ 0 h 29"/>
              <a:gd name="T60" fmla="*/ 2437 w 4576"/>
              <a:gd name="T61" fmla="*/ 0 h 29"/>
              <a:gd name="T62" fmla="*/ 2539 w 4576"/>
              <a:gd name="T63" fmla="*/ 29 h 29"/>
              <a:gd name="T64" fmla="*/ 2646 w 4576"/>
              <a:gd name="T65" fmla="*/ 29 h 29"/>
              <a:gd name="T66" fmla="*/ 2747 w 4576"/>
              <a:gd name="T67" fmla="*/ 0 h 29"/>
              <a:gd name="T68" fmla="*/ 2747 w 4576"/>
              <a:gd name="T69" fmla="*/ 0 h 29"/>
              <a:gd name="T70" fmla="*/ 2843 w 4576"/>
              <a:gd name="T71" fmla="*/ 0 h 29"/>
              <a:gd name="T72" fmla="*/ 2945 w 4576"/>
              <a:gd name="T73" fmla="*/ 29 h 29"/>
              <a:gd name="T74" fmla="*/ 3052 w 4576"/>
              <a:gd name="T75" fmla="*/ 29 h 29"/>
              <a:gd name="T76" fmla="*/ 3154 w 4576"/>
              <a:gd name="T77" fmla="*/ 0 h 29"/>
              <a:gd name="T78" fmla="*/ 3154 w 4576"/>
              <a:gd name="T79" fmla="*/ 0 h 29"/>
              <a:gd name="T80" fmla="*/ 3250 w 4576"/>
              <a:gd name="T81" fmla="*/ 0 h 29"/>
              <a:gd name="T82" fmla="*/ 3351 w 4576"/>
              <a:gd name="T83" fmla="*/ 29 h 29"/>
              <a:gd name="T84" fmla="*/ 3458 w 4576"/>
              <a:gd name="T85" fmla="*/ 29 h 29"/>
              <a:gd name="T86" fmla="*/ 3560 w 4576"/>
              <a:gd name="T87" fmla="*/ 0 h 29"/>
              <a:gd name="T88" fmla="*/ 3560 w 4576"/>
              <a:gd name="T89" fmla="*/ 0 h 29"/>
              <a:gd name="T90" fmla="*/ 3656 w 4576"/>
              <a:gd name="T91" fmla="*/ 0 h 29"/>
              <a:gd name="T92" fmla="*/ 3758 w 4576"/>
              <a:gd name="T93" fmla="*/ 29 h 29"/>
              <a:gd name="T94" fmla="*/ 3864 w 4576"/>
              <a:gd name="T95" fmla="*/ 29 h 29"/>
              <a:gd name="T96" fmla="*/ 3966 w 4576"/>
              <a:gd name="T97" fmla="*/ 0 h 29"/>
              <a:gd name="T98" fmla="*/ 3966 w 4576"/>
              <a:gd name="T99" fmla="*/ 0 h 29"/>
              <a:gd name="T100" fmla="*/ 4063 w 4576"/>
              <a:gd name="T101" fmla="*/ 0 h 29"/>
              <a:gd name="T102" fmla="*/ 4164 w 4576"/>
              <a:gd name="T103" fmla="*/ 29 h 29"/>
              <a:gd name="T104" fmla="*/ 4271 w 4576"/>
              <a:gd name="T105" fmla="*/ 29 h 29"/>
              <a:gd name="T106" fmla="*/ 4372 w 4576"/>
              <a:gd name="T107" fmla="*/ 0 h 29"/>
              <a:gd name="T108" fmla="*/ 4372 w 4576"/>
              <a:gd name="T109" fmla="*/ 0 h 29"/>
              <a:gd name="T110" fmla="*/ 4469 w 4576"/>
              <a:gd name="T111" fmla="*/ 0 h 29"/>
              <a:gd name="T112" fmla="*/ 4570 w 4576"/>
              <a:gd name="T113" fmla="*/ 2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576" h="29">
                <a:moveTo>
                  <a:pt x="6" y="0"/>
                </a:moveTo>
                <a:lnTo>
                  <a:pt x="6" y="29"/>
                </a:lnTo>
                <a:lnTo>
                  <a:pt x="0" y="29"/>
                </a:lnTo>
                <a:lnTo>
                  <a:pt x="0" y="0"/>
                </a:lnTo>
                <a:lnTo>
                  <a:pt x="6" y="0"/>
                </a:lnTo>
                <a:close/>
                <a:moveTo>
                  <a:pt x="106" y="0"/>
                </a:moveTo>
                <a:lnTo>
                  <a:pt x="106" y="29"/>
                </a:lnTo>
                <a:lnTo>
                  <a:pt x="101" y="29"/>
                </a:lnTo>
                <a:lnTo>
                  <a:pt x="101" y="0"/>
                </a:lnTo>
                <a:lnTo>
                  <a:pt x="106" y="0"/>
                </a:lnTo>
                <a:close/>
                <a:moveTo>
                  <a:pt x="208" y="0"/>
                </a:moveTo>
                <a:lnTo>
                  <a:pt x="208" y="29"/>
                </a:lnTo>
                <a:lnTo>
                  <a:pt x="203" y="29"/>
                </a:lnTo>
                <a:lnTo>
                  <a:pt x="203" y="0"/>
                </a:lnTo>
                <a:lnTo>
                  <a:pt x="208" y="0"/>
                </a:lnTo>
                <a:close/>
                <a:moveTo>
                  <a:pt x="310" y="0"/>
                </a:moveTo>
                <a:lnTo>
                  <a:pt x="310" y="29"/>
                </a:lnTo>
                <a:lnTo>
                  <a:pt x="305" y="29"/>
                </a:lnTo>
                <a:lnTo>
                  <a:pt x="305" y="0"/>
                </a:lnTo>
                <a:lnTo>
                  <a:pt x="310" y="0"/>
                </a:lnTo>
                <a:close/>
                <a:moveTo>
                  <a:pt x="412" y="0"/>
                </a:moveTo>
                <a:lnTo>
                  <a:pt x="412" y="29"/>
                </a:lnTo>
                <a:lnTo>
                  <a:pt x="406" y="29"/>
                </a:lnTo>
                <a:lnTo>
                  <a:pt x="406" y="0"/>
                </a:lnTo>
                <a:lnTo>
                  <a:pt x="412" y="0"/>
                </a:lnTo>
                <a:close/>
                <a:moveTo>
                  <a:pt x="513" y="0"/>
                </a:moveTo>
                <a:lnTo>
                  <a:pt x="513" y="29"/>
                </a:lnTo>
                <a:lnTo>
                  <a:pt x="508" y="29"/>
                </a:lnTo>
                <a:lnTo>
                  <a:pt x="508" y="0"/>
                </a:lnTo>
                <a:lnTo>
                  <a:pt x="513" y="0"/>
                </a:lnTo>
                <a:close/>
                <a:moveTo>
                  <a:pt x="614" y="0"/>
                </a:moveTo>
                <a:lnTo>
                  <a:pt x="614" y="29"/>
                </a:lnTo>
                <a:lnTo>
                  <a:pt x="609" y="29"/>
                </a:lnTo>
                <a:lnTo>
                  <a:pt x="609" y="0"/>
                </a:lnTo>
                <a:lnTo>
                  <a:pt x="614" y="0"/>
                </a:lnTo>
                <a:close/>
                <a:moveTo>
                  <a:pt x="716" y="0"/>
                </a:moveTo>
                <a:lnTo>
                  <a:pt x="716" y="29"/>
                </a:lnTo>
                <a:lnTo>
                  <a:pt x="711" y="29"/>
                </a:lnTo>
                <a:lnTo>
                  <a:pt x="711" y="0"/>
                </a:lnTo>
                <a:lnTo>
                  <a:pt x="716" y="0"/>
                </a:lnTo>
                <a:close/>
                <a:moveTo>
                  <a:pt x="818" y="0"/>
                </a:moveTo>
                <a:lnTo>
                  <a:pt x="818" y="29"/>
                </a:lnTo>
                <a:lnTo>
                  <a:pt x="812" y="29"/>
                </a:lnTo>
                <a:lnTo>
                  <a:pt x="812" y="0"/>
                </a:lnTo>
                <a:lnTo>
                  <a:pt x="818" y="0"/>
                </a:lnTo>
                <a:close/>
                <a:moveTo>
                  <a:pt x="919" y="0"/>
                </a:moveTo>
                <a:lnTo>
                  <a:pt x="919" y="29"/>
                </a:lnTo>
                <a:lnTo>
                  <a:pt x="914" y="29"/>
                </a:lnTo>
                <a:lnTo>
                  <a:pt x="914" y="0"/>
                </a:lnTo>
                <a:lnTo>
                  <a:pt x="919" y="0"/>
                </a:lnTo>
                <a:close/>
                <a:moveTo>
                  <a:pt x="1021" y="0"/>
                </a:moveTo>
                <a:lnTo>
                  <a:pt x="1021" y="29"/>
                </a:lnTo>
                <a:lnTo>
                  <a:pt x="1016" y="29"/>
                </a:lnTo>
                <a:lnTo>
                  <a:pt x="1016" y="0"/>
                </a:lnTo>
                <a:lnTo>
                  <a:pt x="1021" y="0"/>
                </a:lnTo>
                <a:close/>
                <a:moveTo>
                  <a:pt x="1122" y="0"/>
                </a:moveTo>
                <a:lnTo>
                  <a:pt x="1122" y="29"/>
                </a:lnTo>
                <a:lnTo>
                  <a:pt x="1117" y="29"/>
                </a:lnTo>
                <a:lnTo>
                  <a:pt x="1117" y="0"/>
                </a:lnTo>
                <a:lnTo>
                  <a:pt x="1122" y="0"/>
                </a:lnTo>
                <a:close/>
                <a:moveTo>
                  <a:pt x="1224" y="0"/>
                </a:moveTo>
                <a:lnTo>
                  <a:pt x="1224" y="29"/>
                </a:lnTo>
                <a:lnTo>
                  <a:pt x="1218" y="29"/>
                </a:lnTo>
                <a:lnTo>
                  <a:pt x="1218" y="0"/>
                </a:lnTo>
                <a:lnTo>
                  <a:pt x="1224" y="0"/>
                </a:lnTo>
                <a:close/>
                <a:moveTo>
                  <a:pt x="1325" y="0"/>
                </a:moveTo>
                <a:lnTo>
                  <a:pt x="1325" y="29"/>
                </a:lnTo>
                <a:lnTo>
                  <a:pt x="1320" y="29"/>
                </a:lnTo>
                <a:lnTo>
                  <a:pt x="1320" y="0"/>
                </a:lnTo>
                <a:lnTo>
                  <a:pt x="1325" y="0"/>
                </a:lnTo>
                <a:close/>
                <a:moveTo>
                  <a:pt x="1427" y="0"/>
                </a:moveTo>
                <a:lnTo>
                  <a:pt x="1427" y="29"/>
                </a:lnTo>
                <a:lnTo>
                  <a:pt x="1422" y="29"/>
                </a:lnTo>
                <a:lnTo>
                  <a:pt x="1422" y="0"/>
                </a:lnTo>
                <a:lnTo>
                  <a:pt x="1427" y="0"/>
                </a:lnTo>
                <a:close/>
                <a:moveTo>
                  <a:pt x="1529" y="0"/>
                </a:moveTo>
                <a:lnTo>
                  <a:pt x="1529" y="29"/>
                </a:lnTo>
                <a:lnTo>
                  <a:pt x="1524" y="29"/>
                </a:lnTo>
                <a:lnTo>
                  <a:pt x="1524" y="0"/>
                </a:lnTo>
                <a:lnTo>
                  <a:pt x="1529" y="0"/>
                </a:lnTo>
                <a:close/>
                <a:moveTo>
                  <a:pt x="1631" y="0"/>
                </a:moveTo>
                <a:lnTo>
                  <a:pt x="1631" y="29"/>
                </a:lnTo>
                <a:lnTo>
                  <a:pt x="1625" y="29"/>
                </a:lnTo>
                <a:lnTo>
                  <a:pt x="1625" y="0"/>
                </a:lnTo>
                <a:lnTo>
                  <a:pt x="1631" y="0"/>
                </a:lnTo>
                <a:close/>
                <a:moveTo>
                  <a:pt x="1732" y="0"/>
                </a:moveTo>
                <a:lnTo>
                  <a:pt x="1732" y="29"/>
                </a:lnTo>
                <a:lnTo>
                  <a:pt x="1726" y="29"/>
                </a:lnTo>
                <a:lnTo>
                  <a:pt x="1726" y="0"/>
                </a:lnTo>
                <a:lnTo>
                  <a:pt x="1732" y="0"/>
                </a:lnTo>
                <a:close/>
                <a:moveTo>
                  <a:pt x="1833" y="0"/>
                </a:moveTo>
                <a:lnTo>
                  <a:pt x="1833" y="29"/>
                </a:lnTo>
                <a:lnTo>
                  <a:pt x="1828" y="29"/>
                </a:lnTo>
                <a:lnTo>
                  <a:pt x="1828" y="0"/>
                </a:lnTo>
                <a:lnTo>
                  <a:pt x="1833" y="0"/>
                </a:lnTo>
                <a:close/>
                <a:moveTo>
                  <a:pt x="1935" y="0"/>
                </a:moveTo>
                <a:lnTo>
                  <a:pt x="1935" y="29"/>
                </a:lnTo>
                <a:lnTo>
                  <a:pt x="1930" y="29"/>
                </a:lnTo>
                <a:lnTo>
                  <a:pt x="1930" y="0"/>
                </a:lnTo>
                <a:lnTo>
                  <a:pt x="1935" y="0"/>
                </a:lnTo>
                <a:close/>
                <a:moveTo>
                  <a:pt x="2037" y="0"/>
                </a:moveTo>
                <a:lnTo>
                  <a:pt x="2037" y="29"/>
                </a:lnTo>
                <a:lnTo>
                  <a:pt x="2031" y="29"/>
                </a:lnTo>
                <a:lnTo>
                  <a:pt x="2031" y="0"/>
                </a:lnTo>
                <a:lnTo>
                  <a:pt x="2037" y="0"/>
                </a:lnTo>
                <a:close/>
                <a:moveTo>
                  <a:pt x="2138" y="0"/>
                </a:moveTo>
                <a:lnTo>
                  <a:pt x="2138" y="29"/>
                </a:lnTo>
                <a:lnTo>
                  <a:pt x="2133" y="29"/>
                </a:lnTo>
                <a:lnTo>
                  <a:pt x="2133" y="0"/>
                </a:lnTo>
                <a:lnTo>
                  <a:pt x="2138" y="0"/>
                </a:lnTo>
                <a:close/>
                <a:moveTo>
                  <a:pt x="2239" y="0"/>
                </a:moveTo>
                <a:lnTo>
                  <a:pt x="2239" y="29"/>
                </a:lnTo>
                <a:lnTo>
                  <a:pt x="2234" y="29"/>
                </a:lnTo>
                <a:lnTo>
                  <a:pt x="2234" y="0"/>
                </a:lnTo>
                <a:lnTo>
                  <a:pt x="2239" y="0"/>
                </a:lnTo>
                <a:close/>
                <a:moveTo>
                  <a:pt x="2341" y="0"/>
                </a:moveTo>
                <a:lnTo>
                  <a:pt x="2341" y="29"/>
                </a:lnTo>
                <a:lnTo>
                  <a:pt x="2336" y="29"/>
                </a:lnTo>
                <a:lnTo>
                  <a:pt x="2336" y="0"/>
                </a:lnTo>
                <a:lnTo>
                  <a:pt x="2341" y="0"/>
                </a:lnTo>
                <a:close/>
                <a:moveTo>
                  <a:pt x="2443" y="0"/>
                </a:moveTo>
                <a:lnTo>
                  <a:pt x="2443" y="29"/>
                </a:lnTo>
                <a:lnTo>
                  <a:pt x="2437" y="29"/>
                </a:lnTo>
                <a:lnTo>
                  <a:pt x="2437" y="0"/>
                </a:lnTo>
                <a:lnTo>
                  <a:pt x="2443" y="0"/>
                </a:lnTo>
                <a:close/>
                <a:moveTo>
                  <a:pt x="2545" y="0"/>
                </a:moveTo>
                <a:lnTo>
                  <a:pt x="2545" y="29"/>
                </a:lnTo>
                <a:lnTo>
                  <a:pt x="2539" y="29"/>
                </a:lnTo>
                <a:lnTo>
                  <a:pt x="2539" y="0"/>
                </a:lnTo>
                <a:lnTo>
                  <a:pt x="2545" y="0"/>
                </a:lnTo>
                <a:close/>
                <a:moveTo>
                  <a:pt x="2646" y="0"/>
                </a:moveTo>
                <a:lnTo>
                  <a:pt x="2646" y="29"/>
                </a:lnTo>
                <a:lnTo>
                  <a:pt x="2641" y="29"/>
                </a:lnTo>
                <a:lnTo>
                  <a:pt x="2641" y="0"/>
                </a:lnTo>
                <a:lnTo>
                  <a:pt x="2646" y="0"/>
                </a:lnTo>
                <a:close/>
                <a:moveTo>
                  <a:pt x="2747" y="0"/>
                </a:moveTo>
                <a:lnTo>
                  <a:pt x="2747" y="29"/>
                </a:lnTo>
                <a:lnTo>
                  <a:pt x="2742" y="29"/>
                </a:lnTo>
                <a:lnTo>
                  <a:pt x="2742" y="0"/>
                </a:lnTo>
                <a:lnTo>
                  <a:pt x="2747" y="0"/>
                </a:lnTo>
                <a:close/>
                <a:moveTo>
                  <a:pt x="2849" y="0"/>
                </a:moveTo>
                <a:lnTo>
                  <a:pt x="2849" y="29"/>
                </a:lnTo>
                <a:lnTo>
                  <a:pt x="2843" y="29"/>
                </a:lnTo>
                <a:lnTo>
                  <a:pt x="2843" y="0"/>
                </a:lnTo>
                <a:lnTo>
                  <a:pt x="2849" y="0"/>
                </a:lnTo>
                <a:close/>
                <a:moveTo>
                  <a:pt x="2951" y="0"/>
                </a:moveTo>
                <a:lnTo>
                  <a:pt x="2951" y="29"/>
                </a:lnTo>
                <a:lnTo>
                  <a:pt x="2945" y="29"/>
                </a:lnTo>
                <a:lnTo>
                  <a:pt x="2945" y="0"/>
                </a:lnTo>
                <a:lnTo>
                  <a:pt x="2951" y="0"/>
                </a:lnTo>
                <a:close/>
                <a:moveTo>
                  <a:pt x="3052" y="0"/>
                </a:moveTo>
                <a:lnTo>
                  <a:pt x="3052" y="29"/>
                </a:lnTo>
                <a:lnTo>
                  <a:pt x="3047" y="29"/>
                </a:lnTo>
                <a:lnTo>
                  <a:pt x="3047" y="0"/>
                </a:lnTo>
                <a:lnTo>
                  <a:pt x="3052" y="0"/>
                </a:lnTo>
                <a:close/>
                <a:moveTo>
                  <a:pt x="3154" y="0"/>
                </a:moveTo>
                <a:lnTo>
                  <a:pt x="3154" y="29"/>
                </a:lnTo>
                <a:lnTo>
                  <a:pt x="3149" y="29"/>
                </a:lnTo>
                <a:lnTo>
                  <a:pt x="3149" y="0"/>
                </a:lnTo>
                <a:lnTo>
                  <a:pt x="3154" y="0"/>
                </a:lnTo>
                <a:close/>
                <a:moveTo>
                  <a:pt x="3255" y="0"/>
                </a:moveTo>
                <a:lnTo>
                  <a:pt x="3255" y="29"/>
                </a:lnTo>
                <a:lnTo>
                  <a:pt x="3250" y="29"/>
                </a:lnTo>
                <a:lnTo>
                  <a:pt x="3250" y="0"/>
                </a:lnTo>
                <a:lnTo>
                  <a:pt x="3255" y="0"/>
                </a:lnTo>
                <a:close/>
                <a:moveTo>
                  <a:pt x="3357" y="0"/>
                </a:moveTo>
                <a:lnTo>
                  <a:pt x="3357" y="29"/>
                </a:lnTo>
                <a:lnTo>
                  <a:pt x="3351" y="29"/>
                </a:lnTo>
                <a:lnTo>
                  <a:pt x="3351" y="0"/>
                </a:lnTo>
                <a:lnTo>
                  <a:pt x="3357" y="0"/>
                </a:lnTo>
                <a:close/>
                <a:moveTo>
                  <a:pt x="3458" y="0"/>
                </a:moveTo>
                <a:lnTo>
                  <a:pt x="3458" y="29"/>
                </a:lnTo>
                <a:lnTo>
                  <a:pt x="3453" y="29"/>
                </a:lnTo>
                <a:lnTo>
                  <a:pt x="3453" y="0"/>
                </a:lnTo>
                <a:lnTo>
                  <a:pt x="3458" y="0"/>
                </a:lnTo>
                <a:close/>
                <a:moveTo>
                  <a:pt x="3560" y="0"/>
                </a:moveTo>
                <a:lnTo>
                  <a:pt x="3560" y="29"/>
                </a:lnTo>
                <a:lnTo>
                  <a:pt x="3555" y="29"/>
                </a:lnTo>
                <a:lnTo>
                  <a:pt x="3555" y="0"/>
                </a:lnTo>
                <a:lnTo>
                  <a:pt x="3560" y="0"/>
                </a:lnTo>
                <a:close/>
                <a:moveTo>
                  <a:pt x="3662" y="0"/>
                </a:moveTo>
                <a:lnTo>
                  <a:pt x="3662" y="29"/>
                </a:lnTo>
                <a:lnTo>
                  <a:pt x="3656" y="29"/>
                </a:lnTo>
                <a:lnTo>
                  <a:pt x="3656" y="0"/>
                </a:lnTo>
                <a:lnTo>
                  <a:pt x="3662" y="0"/>
                </a:lnTo>
                <a:close/>
                <a:moveTo>
                  <a:pt x="3764" y="0"/>
                </a:moveTo>
                <a:lnTo>
                  <a:pt x="3764" y="29"/>
                </a:lnTo>
                <a:lnTo>
                  <a:pt x="3758" y="29"/>
                </a:lnTo>
                <a:lnTo>
                  <a:pt x="3758" y="0"/>
                </a:lnTo>
                <a:lnTo>
                  <a:pt x="3764" y="0"/>
                </a:lnTo>
                <a:close/>
                <a:moveTo>
                  <a:pt x="3864" y="0"/>
                </a:moveTo>
                <a:lnTo>
                  <a:pt x="3864" y="29"/>
                </a:lnTo>
                <a:lnTo>
                  <a:pt x="3859" y="29"/>
                </a:lnTo>
                <a:lnTo>
                  <a:pt x="3859" y="0"/>
                </a:lnTo>
                <a:lnTo>
                  <a:pt x="3864" y="0"/>
                </a:lnTo>
                <a:close/>
                <a:moveTo>
                  <a:pt x="3966" y="0"/>
                </a:moveTo>
                <a:lnTo>
                  <a:pt x="3966" y="29"/>
                </a:lnTo>
                <a:lnTo>
                  <a:pt x="3961" y="29"/>
                </a:lnTo>
                <a:lnTo>
                  <a:pt x="3961" y="0"/>
                </a:lnTo>
                <a:lnTo>
                  <a:pt x="3966" y="0"/>
                </a:lnTo>
                <a:close/>
                <a:moveTo>
                  <a:pt x="4068" y="0"/>
                </a:moveTo>
                <a:lnTo>
                  <a:pt x="4068" y="29"/>
                </a:lnTo>
                <a:lnTo>
                  <a:pt x="4063" y="29"/>
                </a:lnTo>
                <a:lnTo>
                  <a:pt x="4063" y="0"/>
                </a:lnTo>
                <a:lnTo>
                  <a:pt x="4068" y="0"/>
                </a:lnTo>
                <a:close/>
                <a:moveTo>
                  <a:pt x="4170" y="0"/>
                </a:moveTo>
                <a:lnTo>
                  <a:pt x="4170" y="29"/>
                </a:lnTo>
                <a:lnTo>
                  <a:pt x="4164" y="29"/>
                </a:lnTo>
                <a:lnTo>
                  <a:pt x="4164" y="0"/>
                </a:lnTo>
                <a:lnTo>
                  <a:pt x="4170" y="0"/>
                </a:lnTo>
                <a:close/>
                <a:moveTo>
                  <a:pt x="4271" y="0"/>
                </a:moveTo>
                <a:lnTo>
                  <a:pt x="4271" y="29"/>
                </a:lnTo>
                <a:lnTo>
                  <a:pt x="4266" y="29"/>
                </a:lnTo>
                <a:lnTo>
                  <a:pt x="4266" y="0"/>
                </a:lnTo>
                <a:lnTo>
                  <a:pt x="4271" y="0"/>
                </a:lnTo>
                <a:close/>
                <a:moveTo>
                  <a:pt x="4372" y="0"/>
                </a:moveTo>
                <a:lnTo>
                  <a:pt x="4372" y="29"/>
                </a:lnTo>
                <a:lnTo>
                  <a:pt x="4367" y="29"/>
                </a:lnTo>
                <a:lnTo>
                  <a:pt x="4367" y="0"/>
                </a:lnTo>
                <a:lnTo>
                  <a:pt x="4372" y="0"/>
                </a:lnTo>
                <a:close/>
                <a:moveTo>
                  <a:pt x="4474" y="0"/>
                </a:moveTo>
                <a:lnTo>
                  <a:pt x="4474" y="29"/>
                </a:lnTo>
                <a:lnTo>
                  <a:pt x="4469" y="29"/>
                </a:lnTo>
                <a:lnTo>
                  <a:pt x="4469" y="0"/>
                </a:lnTo>
                <a:lnTo>
                  <a:pt x="4474" y="0"/>
                </a:lnTo>
                <a:close/>
                <a:moveTo>
                  <a:pt x="4576" y="0"/>
                </a:moveTo>
                <a:lnTo>
                  <a:pt x="4576" y="29"/>
                </a:lnTo>
                <a:lnTo>
                  <a:pt x="4570" y="29"/>
                </a:lnTo>
                <a:lnTo>
                  <a:pt x="4570" y="0"/>
                </a:lnTo>
                <a:lnTo>
                  <a:pt x="4576" y="0"/>
                </a:lnTo>
                <a:close/>
              </a:path>
            </a:pathLst>
          </a:custGeom>
          <a:solidFill>
            <a:srgbClr val="868686"/>
          </a:solidFill>
          <a:ln w="1588" cap="flat">
            <a:solidFill>
              <a:srgbClr val="868686"/>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94" name="Freeform 315"/>
          <p:cNvSpPr>
            <a:spLocks/>
          </p:cNvSpPr>
          <p:nvPr/>
        </p:nvSpPr>
        <p:spPr bwMode="auto">
          <a:xfrm>
            <a:off x="1172309" y="3229593"/>
            <a:ext cx="6575181" cy="1359877"/>
          </a:xfrm>
          <a:custGeom>
            <a:avLst/>
            <a:gdLst>
              <a:gd name="T0" fmla="*/ 923 w 20111"/>
              <a:gd name="T1" fmla="*/ 2877 h 4166"/>
              <a:gd name="T2" fmla="*/ 1842 w 20111"/>
              <a:gd name="T3" fmla="*/ 1665 h 4166"/>
              <a:gd name="T4" fmla="*/ 2293 w 20111"/>
              <a:gd name="T5" fmla="*/ 1527 h 4166"/>
              <a:gd name="T6" fmla="*/ 3225 w 20111"/>
              <a:gd name="T7" fmla="*/ 922 h 4166"/>
              <a:gd name="T8" fmla="*/ 4122 w 20111"/>
              <a:gd name="T9" fmla="*/ 422 h 4166"/>
              <a:gd name="T10" fmla="*/ 4602 w 20111"/>
              <a:gd name="T11" fmla="*/ 2 h 4166"/>
              <a:gd name="T12" fmla="*/ 5060 w 20111"/>
              <a:gd name="T13" fmla="*/ 751 h 4166"/>
              <a:gd name="T14" fmla="*/ 5988 w 20111"/>
              <a:gd name="T15" fmla="*/ 1454 h 4166"/>
              <a:gd name="T16" fmla="*/ 6393 w 20111"/>
              <a:gd name="T17" fmla="*/ 1186 h 4166"/>
              <a:gd name="T18" fmla="*/ 7296 w 20111"/>
              <a:gd name="T19" fmla="*/ 235 h 4166"/>
              <a:gd name="T20" fmla="*/ 7800 w 20111"/>
              <a:gd name="T21" fmla="*/ 299 h 4166"/>
              <a:gd name="T22" fmla="*/ 8687 w 20111"/>
              <a:gd name="T23" fmla="*/ 510 h 4166"/>
              <a:gd name="T24" fmla="*/ 9159 w 20111"/>
              <a:gd name="T25" fmla="*/ 1155 h 4166"/>
              <a:gd name="T26" fmla="*/ 10080 w 20111"/>
              <a:gd name="T27" fmla="*/ 1678 h 4166"/>
              <a:gd name="T28" fmla="*/ 10945 w 20111"/>
              <a:gd name="T29" fmla="*/ 807 h 4166"/>
              <a:gd name="T30" fmla="*/ 11432 w 20111"/>
              <a:gd name="T31" fmla="*/ 590 h 4166"/>
              <a:gd name="T32" fmla="*/ 12328 w 20111"/>
              <a:gd name="T33" fmla="*/ 626 h 4166"/>
              <a:gd name="T34" fmla="*/ 12804 w 20111"/>
              <a:gd name="T35" fmla="*/ 1041 h 4166"/>
              <a:gd name="T36" fmla="*/ 13683 w 20111"/>
              <a:gd name="T37" fmla="*/ 998 h 4166"/>
              <a:gd name="T38" fmla="*/ 14151 w 20111"/>
              <a:gd name="T39" fmla="*/ 1042 h 4166"/>
              <a:gd name="T40" fmla="*/ 15040 w 20111"/>
              <a:gd name="T41" fmla="*/ 959 h 4166"/>
              <a:gd name="T42" fmla="*/ 15977 w 20111"/>
              <a:gd name="T43" fmla="*/ 521 h 4166"/>
              <a:gd name="T44" fmla="*/ 16866 w 20111"/>
              <a:gd name="T45" fmla="*/ 279 h 4166"/>
              <a:gd name="T46" fmla="*/ 17370 w 20111"/>
              <a:gd name="T47" fmla="*/ 181 h 4166"/>
              <a:gd name="T48" fmla="*/ 18225 w 20111"/>
              <a:gd name="T49" fmla="*/ 302 h 4166"/>
              <a:gd name="T50" fmla="*/ 18726 w 20111"/>
              <a:gd name="T51" fmla="*/ 362 h 4166"/>
              <a:gd name="T52" fmla="*/ 19622 w 20111"/>
              <a:gd name="T53" fmla="*/ 678 h 4166"/>
              <a:gd name="T54" fmla="*/ 20066 w 20111"/>
              <a:gd name="T55" fmla="*/ 829 h 4166"/>
              <a:gd name="T56" fmla="*/ 19143 w 20111"/>
              <a:gd name="T57" fmla="*/ 669 h 4166"/>
              <a:gd name="T58" fmla="*/ 18247 w 20111"/>
              <a:gd name="T59" fmla="*/ 361 h 4166"/>
              <a:gd name="T60" fmla="*/ 17795 w 20111"/>
              <a:gd name="T61" fmla="*/ 901 h 4166"/>
              <a:gd name="T62" fmla="*/ 17349 w 20111"/>
              <a:gd name="T63" fmla="*/ 236 h 4166"/>
              <a:gd name="T64" fmla="*/ 16451 w 20111"/>
              <a:gd name="T65" fmla="*/ 608 h 4166"/>
              <a:gd name="T66" fmla="*/ 15520 w 20111"/>
              <a:gd name="T67" fmla="*/ 585 h 4166"/>
              <a:gd name="T68" fmla="*/ 15067 w 20111"/>
              <a:gd name="T69" fmla="*/ 1021 h 4166"/>
              <a:gd name="T70" fmla="*/ 14153 w 20111"/>
              <a:gd name="T71" fmla="*/ 1113 h 4166"/>
              <a:gd name="T72" fmla="*/ 13262 w 20111"/>
              <a:gd name="T73" fmla="*/ 1321 h 4166"/>
              <a:gd name="T74" fmla="*/ 12764 w 20111"/>
              <a:gd name="T75" fmla="*/ 1100 h 4166"/>
              <a:gd name="T76" fmla="*/ 11885 w 20111"/>
              <a:gd name="T77" fmla="*/ 757 h 4166"/>
              <a:gd name="T78" fmla="*/ 11439 w 20111"/>
              <a:gd name="T79" fmla="*/ 658 h 4166"/>
              <a:gd name="T80" fmla="*/ 10538 w 20111"/>
              <a:gd name="T81" fmla="*/ 1263 h 4166"/>
              <a:gd name="T82" fmla="*/ 9577 w 20111"/>
              <a:gd name="T83" fmla="*/ 1353 h 4166"/>
              <a:gd name="T84" fmla="*/ 9119 w 20111"/>
              <a:gd name="T85" fmla="*/ 1210 h 4166"/>
              <a:gd name="T86" fmla="*/ 8242 w 20111"/>
              <a:gd name="T87" fmla="*/ 649 h 4166"/>
              <a:gd name="T88" fmla="*/ 7775 w 20111"/>
              <a:gd name="T89" fmla="*/ 365 h 4166"/>
              <a:gd name="T90" fmla="*/ 6901 w 20111"/>
              <a:gd name="T91" fmla="*/ 852 h 4166"/>
              <a:gd name="T92" fmla="*/ 6435 w 20111"/>
              <a:gd name="T93" fmla="*/ 1245 h 4166"/>
              <a:gd name="T94" fmla="*/ 5477 w 20111"/>
              <a:gd name="T95" fmla="*/ 965 h 4166"/>
              <a:gd name="T96" fmla="*/ 5018 w 20111"/>
              <a:gd name="T97" fmla="*/ 804 h 4166"/>
              <a:gd name="T98" fmla="*/ 4165 w 20111"/>
              <a:gd name="T99" fmla="*/ 480 h 4166"/>
              <a:gd name="T100" fmla="*/ 3245 w 20111"/>
              <a:gd name="T101" fmla="*/ 989 h 4166"/>
              <a:gd name="T102" fmla="*/ 2800 w 20111"/>
              <a:gd name="T103" fmla="*/ 1020 h 4166"/>
              <a:gd name="T104" fmla="*/ 1875 w 20111"/>
              <a:gd name="T105" fmla="*/ 1728 h 4166"/>
              <a:gd name="T106" fmla="*/ 1440 w 20111"/>
              <a:gd name="T107" fmla="*/ 2071 h 4166"/>
              <a:gd name="T108" fmla="*/ 68 w 20111"/>
              <a:gd name="T109" fmla="*/ 4149 h 4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111" h="4166">
                <a:moveTo>
                  <a:pt x="13" y="4102"/>
                </a:moveTo>
                <a:lnTo>
                  <a:pt x="469" y="3558"/>
                </a:lnTo>
                <a:lnTo>
                  <a:pt x="923" y="2877"/>
                </a:lnTo>
                <a:lnTo>
                  <a:pt x="1377" y="2036"/>
                </a:lnTo>
                <a:cubicBezTo>
                  <a:pt x="1379" y="2032"/>
                  <a:pt x="1382" y="2028"/>
                  <a:pt x="1386" y="2025"/>
                </a:cubicBezTo>
                <a:lnTo>
                  <a:pt x="1842" y="1665"/>
                </a:lnTo>
                <a:cubicBezTo>
                  <a:pt x="1846" y="1663"/>
                  <a:pt x="1849" y="1660"/>
                  <a:pt x="1854" y="1659"/>
                </a:cubicBezTo>
                <a:lnTo>
                  <a:pt x="2310" y="1515"/>
                </a:lnTo>
                <a:lnTo>
                  <a:pt x="2293" y="1527"/>
                </a:lnTo>
                <a:lnTo>
                  <a:pt x="2745" y="975"/>
                </a:lnTo>
                <a:cubicBezTo>
                  <a:pt x="2751" y="967"/>
                  <a:pt x="2760" y="962"/>
                  <a:pt x="2769" y="962"/>
                </a:cubicBezTo>
                <a:lnTo>
                  <a:pt x="3225" y="922"/>
                </a:lnTo>
                <a:lnTo>
                  <a:pt x="3212" y="926"/>
                </a:lnTo>
                <a:lnTo>
                  <a:pt x="3668" y="686"/>
                </a:lnTo>
                <a:lnTo>
                  <a:pt x="4122" y="422"/>
                </a:lnTo>
                <a:lnTo>
                  <a:pt x="4116" y="427"/>
                </a:lnTo>
                <a:lnTo>
                  <a:pt x="4572" y="11"/>
                </a:lnTo>
                <a:cubicBezTo>
                  <a:pt x="4580" y="4"/>
                  <a:pt x="4591" y="0"/>
                  <a:pt x="4602" y="2"/>
                </a:cubicBezTo>
                <a:cubicBezTo>
                  <a:pt x="4612" y="3"/>
                  <a:pt x="4622" y="10"/>
                  <a:pt x="4627" y="19"/>
                </a:cubicBezTo>
                <a:lnTo>
                  <a:pt x="5079" y="767"/>
                </a:lnTo>
                <a:lnTo>
                  <a:pt x="5060" y="751"/>
                </a:lnTo>
                <a:lnTo>
                  <a:pt x="5516" y="907"/>
                </a:lnTo>
                <a:cubicBezTo>
                  <a:pt x="5522" y="910"/>
                  <a:pt x="5528" y="913"/>
                  <a:pt x="5532" y="918"/>
                </a:cubicBezTo>
                <a:lnTo>
                  <a:pt x="5988" y="1454"/>
                </a:lnTo>
                <a:lnTo>
                  <a:pt x="5942" y="1446"/>
                </a:lnTo>
                <a:lnTo>
                  <a:pt x="6398" y="1182"/>
                </a:lnTo>
                <a:lnTo>
                  <a:pt x="6393" y="1186"/>
                </a:lnTo>
                <a:lnTo>
                  <a:pt x="6849" y="802"/>
                </a:lnTo>
                <a:lnTo>
                  <a:pt x="6844" y="807"/>
                </a:lnTo>
                <a:lnTo>
                  <a:pt x="7296" y="235"/>
                </a:lnTo>
                <a:cubicBezTo>
                  <a:pt x="7304" y="225"/>
                  <a:pt x="7317" y="220"/>
                  <a:pt x="7330" y="222"/>
                </a:cubicBezTo>
                <a:lnTo>
                  <a:pt x="7786" y="294"/>
                </a:lnTo>
                <a:cubicBezTo>
                  <a:pt x="7791" y="295"/>
                  <a:pt x="7795" y="296"/>
                  <a:pt x="7800" y="299"/>
                </a:cubicBezTo>
                <a:lnTo>
                  <a:pt x="8256" y="583"/>
                </a:lnTo>
                <a:lnTo>
                  <a:pt x="8231" y="578"/>
                </a:lnTo>
                <a:lnTo>
                  <a:pt x="8687" y="510"/>
                </a:lnTo>
                <a:cubicBezTo>
                  <a:pt x="8701" y="508"/>
                  <a:pt x="8714" y="514"/>
                  <a:pt x="8722" y="525"/>
                </a:cubicBezTo>
                <a:lnTo>
                  <a:pt x="9178" y="1169"/>
                </a:lnTo>
                <a:lnTo>
                  <a:pt x="9159" y="1155"/>
                </a:lnTo>
                <a:lnTo>
                  <a:pt x="9611" y="1291"/>
                </a:lnTo>
                <a:cubicBezTo>
                  <a:pt x="9615" y="1292"/>
                  <a:pt x="9620" y="1295"/>
                  <a:pt x="9624" y="1298"/>
                </a:cubicBezTo>
                <a:lnTo>
                  <a:pt x="10080" y="1678"/>
                </a:lnTo>
                <a:lnTo>
                  <a:pt x="10031" y="1680"/>
                </a:lnTo>
                <a:lnTo>
                  <a:pt x="10487" y="1212"/>
                </a:lnTo>
                <a:lnTo>
                  <a:pt x="10945" y="807"/>
                </a:lnTo>
                <a:cubicBezTo>
                  <a:pt x="10947" y="804"/>
                  <a:pt x="10950" y="802"/>
                  <a:pt x="10954" y="801"/>
                </a:cubicBezTo>
                <a:lnTo>
                  <a:pt x="11410" y="593"/>
                </a:lnTo>
                <a:cubicBezTo>
                  <a:pt x="11417" y="590"/>
                  <a:pt x="11424" y="589"/>
                  <a:pt x="11432" y="590"/>
                </a:cubicBezTo>
                <a:lnTo>
                  <a:pt x="11888" y="686"/>
                </a:lnTo>
                <a:lnTo>
                  <a:pt x="11876" y="686"/>
                </a:lnTo>
                <a:lnTo>
                  <a:pt x="12328" y="626"/>
                </a:lnTo>
                <a:cubicBezTo>
                  <a:pt x="12338" y="624"/>
                  <a:pt x="12349" y="628"/>
                  <a:pt x="12357" y="635"/>
                </a:cubicBezTo>
                <a:lnTo>
                  <a:pt x="12813" y="1047"/>
                </a:lnTo>
                <a:lnTo>
                  <a:pt x="12804" y="1041"/>
                </a:lnTo>
                <a:lnTo>
                  <a:pt x="13260" y="1257"/>
                </a:lnTo>
                <a:lnTo>
                  <a:pt x="13227" y="1258"/>
                </a:lnTo>
                <a:lnTo>
                  <a:pt x="13683" y="998"/>
                </a:lnTo>
                <a:cubicBezTo>
                  <a:pt x="13689" y="994"/>
                  <a:pt x="13697" y="993"/>
                  <a:pt x="13704" y="994"/>
                </a:cubicBezTo>
                <a:lnTo>
                  <a:pt x="14160" y="1042"/>
                </a:lnTo>
                <a:lnTo>
                  <a:pt x="14151" y="1042"/>
                </a:lnTo>
                <a:lnTo>
                  <a:pt x="14603" y="978"/>
                </a:lnTo>
                <a:lnTo>
                  <a:pt x="15062" y="950"/>
                </a:lnTo>
                <a:lnTo>
                  <a:pt x="15040" y="959"/>
                </a:lnTo>
                <a:lnTo>
                  <a:pt x="15496" y="523"/>
                </a:lnTo>
                <a:cubicBezTo>
                  <a:pt x="15502" y="517"/>
                  <a:pt x="15512" y="513"/>
                  <a:pt x="15521" y="513"/>
                </a:cubicBezTo>
                <a:lnTo>
                  <a:pt x="15977" y="521"/>
                </a:lnTo>
                <a:lnTo>
                  <a:pt x="16434" y="542"/>
                </a:lnTo>
                <a:lnTo>
                  <a:pt x="16414" y="547"/>
                </a:lnTo>
                <a:lnTo>
                  <a:pt x="16866" y="279"/>
                </a:lnTo>
                <a:cubicBezTo>
                  <a:pt x="16869" y="277"/>
                  <a:pt x="16873" y="275"/>
                  <a:pt x="16876" y="274"/>
                </a:cubicBezTo>
                <a:lnTo>
                  <a:pt x="17332" y="166"/>
                </a:lnTo>
                <a:cubicBezTo>
                  <a:pt x="17347" y="163"/>
                  <a:pt x="17362" y="169"/>
                  <a:pt x="17370" y="181"/>
                </a:cubicBezTo>
                <a:lnTo>
                  <a:pt x="17826" y="845"/>
                </a:lnTo>
                <a:lnTo>
                  <a:pt x="17769" y="842"/>
                </a:lnTo>
                <a:lnTo>
                  <a:pt x="18225" y="302"/>
                </a:lnTo>
                <a:cubicBezTo>
                  <a:pt x="18233" y="293"/>
                  <a:pt x="18245" y="288"/>
                  <a:pt x="18258" y="290"/>
                </a:cubicBezTo>
                <a:lnTo>
                  <a:pt x="18714" y="358"/>
                </a:lnTo>
                <a:cubicBezTo>
                  <a:pt x="18718" y="358"/>
                  <a:pt x="18722" y="360"/>
                  <a:pt x="18726" y="362"/>
                </a:cubicBezTo>
                <a:lnTo>
                  <a:pt x="19178" y="606"/>
                </a:lnTo>
                <a:lnTo>
                  <a:pt x="19166" y="602"/>
                </a:lnTo>
                <a:lnTo>
                  <a:pt x="19622" y="678"/>
                </a:lnTo>
                <a:lnTo>
                  <a:pt x="20079" y="758"/>
                </a:lnTo>
                <a:cubicBezTo>
                  <a:pt x="20098" y="761"/>
                  <a:pt x="20111" y="780"/>
                  <a:pt x="20108" y="800"/>
                </a:cubicBezTo>
                <a:cubicBezTo>
                  <a:pt x="20104" y="819"/>
                  <a:pt x="20086" y="832"/>
                  <a:pt x="20066" y="829"/>
                </a:cubicBezTo>
                <a:lnTo>
                  <a:pt x="19611" y="749"/>
                </a:lnTo>
                <a:lnTo>
                  <a:pt x="19155" y="673"/>
                </a:lnTo>
                <a:cubicBezTo>
                  <a:pt x="19151" y="672"/>
                  <a:pt x="19147" y="671"/>
                  <a:pt x="19143" y="669"/>
                </a:cubicBezTo>
                <a:lnTo>
                  <a:pt x="18691" y="425"/>
                </a:lnTo>
                <a:lnTo>
                  <a:pt x="18703" y="429"/>
                </a:lnTo>
                <a:lnTo>
                  <a:pt x="18247" y="361"/>
                </a:lnTo>
                <a:lnTo>
                  <a:pt x="18280" y="349"/>
                </a:lnTo>
                <a:lnTo>
                  <a:pt x="17824" y="889"/>
                </a:lnTo>
                <a:cubicBezTo>
                  <a:pt x="17817" y="897"/>
                  <a:pt x="17806" y="902"/>
                  <a:pt x="17795" y="901"/>
                </a:cubicBezTo>
                <a:cubicBezTo>
                  <a:pt x="17783" y="901"/>
                  <a:pt x="17773" y="895"/>
                  <a:pt x="17767" y="886"/>
                </a:cubicBezTo>
                <a:lnTo>
                  <a:pt x="17311" y="222"/>
                </a:lnTo>
                <a:lnTo>
                  <a:pt x="17349" y="236"/>
                </a:lnTo>
                <a:lnTo>
                  <a:pt x="16893" y="344"/>
                </a:lnTo>
                <a:lnTo>
                  <a:pt x="16903" y="340"/>
                </a:lnTo>
                <a:lnTo>
                  <a:pt x="16451" y="608"/>
                </a:lnTo>
                <a:cubicBezTo>
                  <a:pt x="16445" y="612"/>
                  <a:pt x="16438" y="614"/>
                  <a:pt x="16431" y="613"/>
                </a:cubicBezTo>
                <a:lnTo>
                  <a:pt x="15976" y="593"/>
                </a:lnTo>
                <a:lnTo>
                  <a:pt x="15520" y="585"/>
                </a:lnTo>
                <a:lnTo>
                  <a:pt x="15545" y="575"/>
                </a:lnTo>
                <a:lnTo>
                  <a:pt x="15089" y="1011"/>
                </a:lnTo>
                <a:cubicBezTo>
                  <a:pt x="15083" y="1017"/>
                  <a:pt x="15075" y="1021"/>
                  <a:pt x="15067" y="1021"/>
                </a:cubicBezTo>
                <a:lnTo>
                  <a:pt x="14614" y="1049"/>
                </a:lnTo>
                <a:lnTo>
                  <a:pt x="14162" y="1113"/>
                </a:lnTo>
                <a:cubicBezTo>
                  <a:pt x="14159" y="1114"/>
                  <a:pt x="14156" y="1114"/>
                  <a:pt x="14153" y="1113"/>
                </a:cubicBezTo>
                <a:lnTo>
                  <a:pt x="13697" y="1065"/>
                </a:lnTo>
                <a:lnTo>
                  <a:pt x="13718" y="1061"/>
                </a:lnTo>
                <a:lnTo>
                  <a:pt x="13262" y="1321"/>
                </a:lnTo>
                <a:cubicBezTo>
                  <a:pt x="13252" y="1327"/>
                  <a:pt x="13240" y="1327"/>
                  <a:pt x="13229" y="1322"/>
                </a:cubicBezTo>
                <a:lnTo>
                  <a:pt x="12773" y="1106"/>
                </a:lnTo>
                <a:cubicBezTo>
                  <a:pt x="12770" y="1104"/>
                  <a:pt x="12767" y="1103"/>
                  <a:pt x="12764" y="1100"/>
                </a:cubicBezTo>
                <a:lnTo>
                  <a:pt x="12308" y="688"/>
                </a:lnTo>
                <a:lnTo>
                  <a:pt x="12337" y="697"/>
                </a:lnTo>
                <a:lnTo>
                  <a:pt x="11885" y="757"/>
                </a:lnTo>
                <a:cubicBezTo>
                  <a:pt x="11881" y="758"/>
                  <a:pt x="11877" y="758"/>
                  <a:pt x="11873" y="757"/>
                </a:cubicBezTo>
                <a:lnTo>
                  <a:pt x="11417" y="661"/>
                </a:lnTo>
                <a:lnTo>
                  <a:pt x="11439" y="658"/>
                </a:lnTo>
                <a:lnTo>
                  <a:pt x="10983" y="866"/>
                </a:lnTo>
                <a:lnTo>
                  <a:pt x="10992" y="860"/>
                </a:lnTo>
                <a:lnTo>
                  <a:pt x="10538" y="1263"/>
                </a:lnTo>
                <a:lnTo>
                  <a:pt x="10082" y="1731"/>
                </a:lnTo>
                <a:cubicBezTo>
                  <a:pt x="10069" y="1744"/>
                  <a:pt x="10048" y="1745"/>
                  <a:pt x="10033" y="1733"/>
                </a:cubicBezTo>
                <a:lnTo>
                  <a:pt x="9577" y="1353"/>
                </a:lnTo>
                <a:lnTo>
                  <a:pt x="9590" y="1360"/>
                </a:lnTo>
                <a:lnTo>
                  <a:pt x="9138" y="1224"/>
                </a:lnTo>
                <a:cubicBezTo>
                  <a:pt x="9130" y="1222"/>
                  <a:pt x="9124" y="1217"/>
                  <a:pt x="9119" y="1210"/>
                </a:cubicBezTo>
                <a:lnTo>
                  <a:pt x="8663" y="566"/>
                </a:lnTo>
                <a:lnTo>
                  <a:pt x="8698" y="581"/>
                </a:lnTo>
                <a:lnTo>
                  <a:pt x="8242" y="649"/>
                </a:lnTo>
                <a:cubicBezTo>
                  <a:pt x="8233" y="650"/>
                  <a:pt x="8225" y="649"/>
                  <a:pt x="8217" y="644"/>
                </a:cubicBezTo>
                <a:lnTo>
                  <a:pt x="7761" y="360"/>
                </a:lnTo>
                <a:lnTo>
                  <a:pt x="7775" y="365"/>
                </a:lnTo>
                <a:lnTo>
                  <a:pt x="7319" y="293"/>
                </a:lnTo>
                <a:lnTo>
                  <a:pt x="7353" y="280"/>
                </a:lnTo>
                <a:lnTo>
                  <a:pt x="6901" y="852"/>
                </a:lnTo>
                <a:cubicBezTo>
                  <a:pt x="6899" y="854"/>
                  <a:pt x="6898" y="855"/>
                  <a:pt x="6896" y="857"/>
                </a:cubicBezTo>
                <a:lnTo>
                  <a:pt x="6440" y="1241"/>
                </a:lnTo>
                <a:cubicBezTo>
                  <a:pt x="6438" y="1242"/>
                  <a:pt x="6436" y="1244"/>
                  <a:pt x="6435" y="1245"/>
                </a:cubicBezTo>
                <a:lnTo>
                  <a:pt x="5979" y="1509"/>
                </a:lnTo>
                <a:cubicBezTo>
                  <a:pt x="5963" y="1517"/>
                  <a:pt x="5944" y="1514"/>
                  <a:pt x="5933" y="1501"/>
                </a:cubicBezTo>
                <a:lnTo>
                  <a:pt x="5477" y="965"/>
                </a:lnTo>
                <a:lnTo>
                  <a:pt x="5493" y="976"/>
                </a:lnTo>
                <a:lnTo>
                  <a:pt x="5037" y="820"/>
                </a:lnTo>
                <a:cubicBezTo>
                  <a:pt x="5029" y="817"/>
                  <a:pt x="5022" y="811"/>
                  <a:pt x="5018" y="804"/>
                </a:cubicBezTo>
                <a:lnTo>
                  <a:pt x="4566" y="56"/>
                </a:lnTo>
                <a:lnTo>
                  <a:pt x="4621" y="64"/>
                </a:lnTo>
                <a:lnTo>
                  <a:pt x="4165" y="480"/>
                </a:lnTo>
                <a:cubicBezTo>
                  <a:pt x="4163" y="482"/>
                  <a:pt x="4161" y="483"/>
                  <a:pt x="4159" y="485"/>
                </a:cubicBezTo>
                <a:lnTo>
                  <a:pt x="3701" y="749"/>
                </a:lnTo>
                <a:lnTo>
                  <a:pt x="3245" y="989"/>
                </a:lnTo>
                <a:cubicBezTo>
                  <a:pt x="3241" y="992"/>
                  <a:pt x="3236" y="993"/>
                  <a:pt x="3232" y="993"/>
                </a:cubicBezTo>
                <a:lnTo>
                  <a:pt x="2776" y="1033"/>
                </a:lnTo>
                <a:lnTo>
                  <a:pt x="2800" y="1020"/>
                </a:lnTo>
                <a:lnTo>
                  <a:pt x="2348" y="1572"/>
                </a:lnTo>
                <a:cubicBezTo>
                  <a:pt x="2344" y="1578"/>
                  <a:pt x="2338" y="1582"/>
                  <a:pt x="2331" y="1584"/>
                </a:cubicBezTo>
                <a:lnTo>
                  <a:pt x="1875" y="1728"/>
                </a:lnTo>
                <a:lnTo>
                  <a:pt x="1887" y="1722"/>
                </a:lnTo>
                <a:lnTo>
                  <a:pt x="1431" y="2082"/>
                </a:lnTo>
                <a:lnTo>
                  <a:pt x="1440" y="2071"/>
                </a:lnTo>
                <a:lnTo>
                  <a:pt x="982" y="2917"/>
                </a:lnTo>
                <a:lnTo>
                  <a:pt x="524" y="3605"/>
                </a:lnTo>
                <a:lnTo>
                  <a:pt x="68" y="4149"/>
                </a:lnTo>
                <a:cubicBezTo>
                  <a:pt x="55" y="4164"/>
                  <a:pt x="33" y="4166"/>
                  <a:pt x="17" y="4153"/>
                </a:cubicBezTo>
                <a:cubicBezTo>
                  <a:pt x="2" y="4140"/>
                  <a:pt x="0" y="4118"/>
                  <a:pt x="13" y="4102"/>
                </a:cubicBezTo>
                <a:close/>
              </a:path>
            </a:pathLst>
          </a:custGeom>
          <a:solidFill>
            <a:srgbClr val="9BBB59"/>
          </a:solidFill>
          <a:ln w="1588" cap="flat">
            <a:solidFill>
              <a:srgbClr val="9BBB59"/>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95" name="Freeform 316"/>
          <p:cNvSpPr>
            <a:spLocks/>
          </p:cNvSpPr>
          <p:nvPr/>
        </p:nvSpPr>
        <p:spPr bwMode="auto">
          <a:xfrm>
            <a:off x="1173775" y="3183914"/>
            <a:ext cx="6573715" cy="1308589"/>
          </a:xfrm>
          <a:custGeom>
            <a:avLst/>
            <a:gdLst>
              <a:gd name="T0" fmla="*/ 469 w 20109"/>
              <a:gd name="T1" fmla="*/ 3940 h 4008"/>
              <a:gd name="T2" fmla="*/ 1378 w 20109"/>
              <a:gd name="T3" fmla="*/ 3052 h 4008"/>
              <a:gd name="T4" fmla="*/ 1886 w 20109"/>
              <a:gd name="T5" fmla="*/ 3362 h 4008"/>
              <a:gd name="T6" fmla="*/ 2744 w 20109"/>
              <a:gd name="T7" fmla="*/ 3401 h 4008"/>
              <a:gd name="T8" fmla="*/ 3666 w 20109"/>
              <a:gd name="T9" fmla="*/ 2998 h 4008"/>
              <a:gd name="T10" fmla="*/ 4164 w 20109"/>
              <a:gd name="T11" fmla="*/ 3028 h 4008"/>
              <a:gd name="T12" fmla="*/ 5033 w 20109"/>
              <a:gd name="T13" fmla="*/ 3397 h 4008"/>
              <a:gd name="T14" fmla="*/ 5490 w 20109"/>
              <a:gd name="T15" fmla="*/ 3797 h 4008"/>
              <a:gd name="T16" fmla="*/ 6388 w 20109"/>
              <a:gd name="T17" fmla="*/ 3233 h 4008"/>
              <a:gd name="T18" fmla="*/ 6868 w 20109"/>
              <a:gd name="T19" fmla="*/ 3115 h 4008"/>
              <a:gd name="T20" fmla="*/ 7752 w 20109"/>
              <a:gd name="T21" fmla="*/ 2713 h 4008"/>
              <a:gd name="T22" fmla="*/ 8697 w 20109"/>
              <a:gd name="T23" fmla="*/ 2436 h 4008"/>
              <a:gd name="T24" fmla="*/ 9616 w 20109"/>
              <a:gd name="T25" fmla="*/ 2865 h 4008"/>
              <a:gd name="T26" fmla="*/ 10042 w 20109"/>
              <a:gd name="T27" fmla="*/ 2837 h 4008"/>
              <a:gd name="T28" fmla="*/ 10941 w 20109"/>
              <a:gd name="T29" fmla="*/ 2324 h 4008"/>
              <a:gd name="T30" fmla="*/ 11870 w 20109"/>
              <a:gd name="T31" fmla="*/ 1908 h 4008"/>
              <a:gd name="T32" fmla="*/ 12315 w 20109"/>
              <a:gd name="T33" fmla="*/ 1646 h 4008"/>
              <a:gd name="T34" fmla="*/ 13218 w 20109"/>
              <a:gd name="T35" fmla="*/ 1107 h 4008"/>
              <a:gd name="T36" fmla="*/ 13719 w 20109"/>
              <a:gd name="T37" fmla="*/ 935 h 4008"/>
              <a:gd name="T38" fmla="*/ 14591 w 20109"/>
              <a:gd name="T39" fmla="*/ 1114 h 4008"/>
              <a:gd name="T40" fmla="*/ 15491 w 20109"/>
              <a:gd name="T41" fmla="*/ 518 h 4008"/>
              <a:gd name="T42" fmla="*/ 16419 w 20109"/>
              <a:gd name="T43" fmla="*/ 221 h 4008"/>
              <a:gd name="T44" fmla="*/ 16906 w 20109"/>
              <a:gd name="T45" fmla="*/ 14 h 4008"/>
              <a:gd name="T46" fmla="*/ 17823 w 20109"/>
              <a:gd name="T47" fmla="*/ 1184 h 4008"/>
              <a:gd name="T48" fmla="*/ 18241 w 20109"/>
              <a:gd name="T49" fmla="*/ 784 h 4008"/>
              <a:gd name="T50" fmla="*/ 19141 w 20109"/>
              <a:gd name="T51" fmla="*/ 479 h 4008"/>
              <a:gd name="T52" fmla="*/ 19598 w 20109"/>
              <a:gd name="T53" fmla="*/ 358 h 4008"/>
              <a:gd name="T54" fmla="*/ 20083 w 20109"/>
              <a:gd name="T55" fmla="*/ 229 h 4008"/>
              <a:gd name="T56" fmla="*/ 19166 w 20109"/>
              <a:gd name="T57" fmla="*/ 546 h 4008"/>
              <a:gd name="T58" fmla="*/ 18712 w 20109"/>
              <a:gd name="T59" fmla="*/ 755 h 4008"/>
              <a:gd name="T60" fmla="*/ 17816 w 20109"/>
              <a:gd name="T61" fmla="*/ 1231 h 4008"/>
              <a:gd name="T62" fmla="*/ 17306 w 20109"/>
              <a:gd name="T63" fmla="*/ 519 h 4008"/>
              <a:gd name="T64" fmla="*/ 16896 w 20109"/>
              <a:gd name="T65" fmla="*/ 72 h 4008"/>
              <a:gd name="T66" fmla="*/ 15985 w 20109"/>
              <a:gd name="T67" fmla="*/ 409 h 4008"/>
              <a:gd name="T68" fmla="*/ 15086 w 20109"/>
              <a:gd name="T69" fmla="*/ 1033 h 4008"/>
              <a:gd name="T70" fmla="*/ 14166 w 20109"/>
              <a:gd name="T71" fmla="*/ 1357 h 4008"/>
              <a:gd name="T72" fmla="*/ 13709 w 20109"/>
              <a:gd name="T73" fmla="*/ 997 h 4008"/>
              <a:gd name="T74" fmla="*/ 12807 w 20109"/>
              <a:gd name="T75" fmla="*/ 1524 h 4008"/>
              <a:gd name="T76" fmla="*/ 12347 w 20109"/>
              <a:gd name="T77" fmla="*/ 1711 h 4008"/>
              <a:gd name="T78" fmla="*/ 11427 w 20109"/>
              <a:gd name="T79" fmla="*/ 2059 h 4008"/>
              <a:gd name="T80" fmla="*/ 10532 w 20109"/>
              <a:gd name="T81" fmla="*/ 2759 h 4008"/>
              <a:gd name="T82" fmla="*/ 10054 w 20109"/>
              <a:gd name="T83" fmla="*/ 2907 h 4008"/>
              <a:gd name="T84" fmla="*/ 9125 w 20109"/>
              <a:gd name="T85" fmla="*/ 2630 h 4008"/>
              <a:gd name="T86" fmla="*/ 8224 w 20109"/>
              <a:gd name="T87" fmla="*/ 2398 h 4008"/>
              <a:gd name="T88" fmla="*/ 7345 w 20109"/>
              <a:gd name="T89" fmla="*/ 3178 h 4008"/>
              <a:gd name="T90" fmla="*/ 6877 w 20109"/>
              <a:gd name="T91" fmla="*/ 3186 h 4008"/>
              <a:gd name="T92" fmla="*/ 5981 w 20109"/>
              <a:gd name="T93" fmla="*/ 3718 h 4008"/>
              <a:gd name="T94" fmla="*/ 5477 w 20109"/>
              <a:gd name="T95" fmla="*/ 3859 h 4008"/>
              <a:gd name="T96" fmla="*/ 4604 w 20109"/>
              <a:gd name="T97" fmla="*/ 3614 h 4008"/>
              <a:gd name="T98" fmla="*/ 4135 w 20109"/>
              <a:gd name="T99" fmla="*/ 3087 h 4008"/>
              <a:gd name="T100" fmla="*/ 3239 w 20109"/>
              <a:gd name="T101" fmla="*/ 3260 h 4008"/>
              <a:gd name="T102" fmla="*/ 2341 w 20109"/>
              <a:gd name="T103" fmla="*/ 3874 h 4008"/>
              <a:gd name="T104" fmla="*/ 1840 w 20109"/>
              <a:gd name="T105" fmla="*/ 3417 h 4008"/>
              <a:gd name="T106" fmla="*/ 975 w 20109"/>
              <a:gd name="T107" fmla="*/ 3611 h 4008"/>
              <a:gd name="T108" fmla="*/ 493 w 20109"/>
              <a:gd name="T109" fmla="*/ 4003 h 4008"/>
              <a:gd name="T110" fmla="*/ 36 w 20109"/>
              <a:gd name="T111" fmla="*/ 3935 h 4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0109" h="4008">
                <a:moveTo>
                  <a:pt x="36" y="3935"/>
                </a:moveTo>
                <a:lnTo>
                  <a:pt x="492" y="3931"/>
                </a:lnTo>
                <a:lnTo>
                  <a:pt x="469" y="3940"/>
                </a:lnTo>
                <a:lnTo>
                  <a:pt x="925" y="3560"/>
                </a:lnTo>
                <a:lnTo>
                  <a:pt x="922" y="3564"/>
                </a:lnTo>
                <a:lnTo>
                  <a:pt x="1378" y="3052"/>
                </a:lnTo>
                <a:cubicBezTo>
                  <a:pt x="1390" y="3038"/>
                  <a:pt x="1410" y="3036"/>
                  <a:pt x="1425" y="3046"/>
                </a:cubicBezTo>
                <a:lnTo>
                  <a:pt x="1881" y="3358"/>
                </a:lnTo>
                <a:cubicBezTo>
                  <a:pt x="1883" y="3359"/>
                  <a:pt x="1884" y="3361"/>
                  <a:pt x="1886" y="3362"/>
                </a:cubicBezTo>
                <a:lnTo>
                  <a:pt x="2342" y="3822"/>
                </a:lnTo>
                <a:lnTo>
                  <a:pt x="2292" y="3821"/>
                </a:lnTo>
                <a:lnTo>
                  <a:pt x="2744" y="3401"/>
                </a:lnTo>
                <a:cubicBezTo>
                  <a:pt x="2747" y="3398"/>
                  <a:pt x="2750" y="3396"/>
                  <a:pt x="2754" y="3395"/>
                </a:cubicBezTo>
                <a:lnTo>
                  <a:pt x="3210" y="3195"/>
                </a:lnTo>
                <a:lnTo>
                  <a:pt x="3666" y="2998"/>
                </a:lnTo>
                <a:cubicBezTo>
                  <a:pt x="3671" y="2996"/>
                  <a:pt x="3677" y="2995"/>
                  <a:pt x="3682" y="2996"/>
                </a:cubicBezTo>
                <a:lnTo>
                  <a:pt x="4138" y="3016"/>
                </a:lnTo>
                <a:cubicBezTo>
                  <a:pt x="4148" y="3016"/>
                  <a:pt x="4157" y="3020"/>
                  <a:pt x="4164" y="3028"/>
                </a:cubicBezTo>
                <a:lnTo>
                  <a:pt x="4620" y="3556"/>
                </a:lnTo>
                <a:lnTo>
                  <a:pt x="4581" y="3545"/>
                </a:lnTo>
                <a:lnTo>
                  <a:pt x="5033" y="3397"/>
                </a:lnTo>
                <a:cubicBezTo>
                  <a:pt x="5045" y="3393"/>
                  <a:pt x="5059" y="3396"/>
                  <a:pt x="5068" y="3404"/>
                </a:cubicBezTo>
                <a:lnTo>
                  <a:pt x="5524" y="3804"/>
                </a:lnTo>
                <a:lnTo>
                  <a:pt x="5490" y="3797"/>
                </a:lnTo>
                <a:lnTo>
                  <a:pt x="5946" y="3657"/>
                </a:lnTo>
                <a:lnTo>
                  <a:pt x="5932" y="3665"/>
                </a:lnTo>
                <a:lnTo>
                  <a:pt x="6388" y="3233"/>
                </a:lnTo>
                <a:cubicBezTo>
                  <a:pt x="6392" y="3229"/>
                  <a:pt x="6398" y="3226"/>
                  <a:pt x="6404" y="3224"/>
                </a:cubicBezTo>
                <a:lnTo>
                  <a:pt x="6860" y="3116"/>
                </a:lnTo>
                <a:cubicBezTo>
                  <a:pt x="6863" y="3116"/>
                  <a:pt x="6866" y="3115"/>
                  <a:pt x="6868" y="3115"/>
                </a:cubicBezTo>
                <a:lnTo>
                  <a:pt x="7320" y="3115"/>
                </a:lnTo>
                <a:lnTo>
                  <a:pt x="7296" y="3125"/>
                </a:lnTo>
                <a:lnTo>
                  <a:pt x="7752" y="2713"/>
                </a:lnTo>
                <a:lnTo>
                  <a:pt x="8210" y="2336"/>
                </a:lnTo>
                <a:cubicBezTo>
                  <a:pt x="8218" y="2329"/>
                  <a:pt x="8230" y="2326"/>
                  <a:pt x="8241" y="2328"/>
                </a:cubicBezTo>
                <a:lnTo>
                  <a:pt x="8697" y="2436"/>
                </a:lnTo>
                <a:lnTo>
                  <a:pt x="9154" y="2565"/>
                </a:lnTo>
                <a:cubicBezTo>
                  <a:pt x="9158" y="2566"/>
                  <a:pt x="9161" y="2567"/>
                  <a:pt x="9164" y="2569"/>
                </a:cubicBezTo>
                <a:lnTo>
                  <a:pt x="9616" y="2865"/>
                </a:lnTo>
                <a:lnTo>
                  <a:pt x="9595" y="2860"/>
                </a:lnTo>
                <a:lnTo>
                  <a:pt x="10051" y="2836"/>
                </a:lnTo>
                <a:lnTo>
                  <a:pt x="10042" y="2837"/>
                </a:lnTo>
                <a:lnTo>
                  <a:pt x="10498" y="2697"/>
                </a:lnTo>
                <a:lnTo>
                  <a:pt x="10485" y="2704"/>
                </a:lnTo>
                <a:lnTo>
                  <a:pt x="10941" y="2324"/>
                </a:lnTo>
                <a:lnTo>
                  <a:pt x="11399" y="1994"/>
                </a:lnTo>
                <a:cubicBezTo>
                  <a:pt x="11404" y="1991"/>
                  <a:pt x="11409" y="1989"/>
                  <a:pt x="11414" y="1988"/>
                </a:cubicBezTo>
                <a:lnTo>
                  <a:pt x="11870" y="1908"/>
                </a:lnTo>
                <a:lnTo>
                  <a:pt x="11858" y="1912"/>
                </a:lnTo>
                <a:lnTo>
                  <a:pt x="12310" y="1648"/>
                </a:lnTo>
                <a:cubicBezTo>
                  <a:pt x="12312" y="1648"/>
                  <a:pt x="12313" y="1647"/>
                  <a:pt x="12315" y="1646"/>
                </a:cubicBezTo>
                <a:lnTo>
                  <a:pt x="12771" y="1462"/>
                </a:lnTo>
                <a:lnTo>
                  <a:pt x="12762" y="1467"/>
                </a:lnTo>
                <a:lnTo>
                  <a:pt x="13218" y="1107"/>
                </a:lnTo>
                <a:cubicBezTo>
                  <a:pt x="13221" y="1105"/>
                  <a:pt x="13224" y="1103"/>
                  <a:pt x="13228" y="1102"/>
                </a:cubicBezTo>
                <a:lnTo>
                  <a:pt x="13684" y="930"/>
                </a:lnTo>
                <a:cubicBezTo>
                  <a:pt x="13696" y="925"/>
                  <a:pt x="13709" y="927"/>
                  <a:pt x="13719" y="935"/>
                </a:cubicBezTo>
                <a:lnTo>
                  <a:pt x="14175" y="1295"/>
                </a:lnTo>
                <a:lnTo>
                  <a:pt x="14139" y="1290"/>
                </a:lnTo>
                <a:lnTo>
                  <a:pt x="14591" y="1114"/>
                </a:lnTo>
                <a:lnTo>
                  <a:pt x="15050" y="973"/>
                </a:lnTo>
                <a:lnTo>
                  <a:pt x="15035" y="982"/>
                </a:lnTo>
                <a:lnTo>
                  <a:pt x="15491" y="518"/>
                </a:lnTo>
                <a:cubicBezTo>
                  <a:pt x="15495" y="514"/>
                  <a:pt x="15499" y="512"/>
                  <a:pt x="15504" y="510"/>
                </a:cubicBezTo>
                <a:lnTo>
                  <a:pt x="15960" y="342"/>
                </a:lnTo>
                <a:lnTo>
                  <a:pt x="16419" y="221"/>
                </a:lnTo>
                <a:lnTo>
                  <a:pt x="16413" y="223"/>
                </a:lnTo>
                <a:lnTo>
                  <a:pt x="16865" y="7"/>
                </a:lnTo>
                <a:cubicBezTo>
                  <a:pt x="16879" y="0"/>
                  <a:pt x="16895" y="3"/>
                  <a:pt x="16906" y="14"/>
                </a:cubicBezTo>
                <a:lnTo>
                  <a:pt x="17362" y="474"/>
                </a:lnTo>
                <a:cubicBezTo>
                  <a:pt x="17364" y="476"/>
                  <a:pt x="17365" y="478"/>
                  <a:pt x="17367" y="480"/>
                </a:cubicBezTo>
                <a:lnTo>
                  <a:pt x="17823" y="1184"/>
                </a:lnTo>
                <a:lnTo>
                  <a:pt x="17769" y="1176"/>
                </a:lnTo>
                <a:lnTo>
                  <a:pt x="18225" y="792"/>
                </a:lnTo>
                <a:cubicBezTo>
                  <a:pt x="18230" y="788"/>
                  <a:pt x="18235" y="786"/>
                  <a:pt x="18241" y="784"/>
                </a:cubicBezTo>
                <a:lnTo>
                  <a:pt x="18697" y="684"/>
                </a:lnTo>
                <a:lnTo>
                  <a:pt x="18689" y="687"/>
                </a:lnTo>
                <a:lnTo>
                  <a:pt x="19141" y="479"/>
                </a:lnTo>
                <a:cubicBezTo>
                  <a:pt x="19143" y="478"/>
                  <a:pt x="19145" y="477"/>
                  <a:pt x="19147" y="477"/>
                </a:cubicBezTo>
                <a:lnTo>
                  <a:pt x="19603" y="357"/>
                </a:lnTo>
                <a:lnTo>
                  <a:pt x="19598" y="358"/>
                </a:lnTo>
                <a:lnTo>
                  <a:pt x="20054" y="162"/>
                </a:lnTo>
                <a:cubicBezTo>
                  <a:pt x="20073" y="155"/>
                  <a:pt x="20094" y="163"/>
                  <a:pt x="20102" y="181"/>
                </a:cubicBezTo>
                <a:cubicBezTo>
                  <a:pt x="20109" y="200"/>
                  <a:pt x="20101" y="221"/>
                  <a:pt x="20083" y="229"/>
                </a:cubicBezTo>
                <a:lnTo>
                  <a:pt x="19627" y="425"/>
                </a:lnTo>
                <a:cubicBezTo>
                  <a:pt x="19625" y="425"/>
                  <a:pt x="19623" y="426"/>
                  <a:pt x="19622" y="426"/>
                </a:cubicBezTo>
                <a:lnTo>
                  <a:pt x="19166" y="546"/>
                </a:lnTo>
                <a:lnTo>
                  <a:pt x="19172" y="544"/>
                </a:lnTo>
                <a:lnTo>
                  <a:pt x="18720" y="752"/>
                </a:lnTo>
                <a:cubicBezTo>
                  <a:pt x="18717" y="753"/>
                  <a:pt x="18715" y="754"/>
                  <a:pt x="18712" y="755"/>
                </a:cubicBezTo>
                <a:lnTo>
                  <a:pt x="18256" y="855"/>
                </a:lnTo>
                <a:lnTo>
                  <a:pt x="18272" y="847"/>
                </a:lnTo>
                <a:lnTo>
                  <a:pt x="17816" y="1231"/>
                </a:lnTo>
                <a:cubicBezTo>
                  <a:pt x="17808" y="1238"/>
                  <a:pt x="17797" y="1241"/>
                  <a:pt x="17787" y="1239"/>
                </a:cubicBezTo>
                <a:cubicBezTo>
                  <a:pt x="17777" y="1238"/>
                  <a:pt x="17768" y="1232"/>
                  <a:pt x="17762" y="1223"/>
                </a:cubicBezTo>
                <a:lnTo>
                  <a:pt x="17306" y="519"/>
                </a:lnTo>
                <a:lnTo>
                  <a:pt x="17311" y="525"/>
                </a:lnTo>
                <a:lnTo>
                  <a:pt x="16855" y="65"/>
                </a:lnTo>
                <a:lnTo>
                  <a:pt x="16896" y="72"/>
                </a:lnTo>
                <a:lnTo>
                  <a:pt x="16444" y="288"/>
                </a:lnTo>
                <a:cubicBezTo>
                  <a:pt x="16442" y="289"/>
                  <a:pt x="16440" y="290"/>
                  <a:pt x="16438" y="290"/>
                </a:cubicBezTo>
                <a:lnTo>
                  <a:pt x="15985" y="409"/>
                </a:lnTo>
                <a:lnTo>
                  <a:pt x="15529" y="577"/>
                </a:lnTo>
                <a:lnTo>
                  <a:pt x="15542" y="569"/>
                </a:lnTo>
                <a:lnTo>
                  <a:pt x="15086" y="1033"/>
                </a:lnTo>
                <a:cubicBezTo>
                  <a:pt x="15082" y="1037"/>
                  <a:pt x="15077" y="1040"/>
                  <a:pt x="15071" y="1042"/>
                </a:cubicBezTo>
                <a:lnTo>
                  <a:pt x="14618" y="1181"/>
                </a:lnTo>
                <a:lnTo>
                  <a:pt x="14166" y="1357"/>
                </a:lnTo>
                <a:cubicBezTo>
                  <a:pt x="14154" y="1362"/>
                  <a:pt x="14140" y="1360"/>
                  <a:pt x="14130" y="1352"/>
                </a:cubicBezTo>
                <a:lnTo>
                  <a:pt x="13674" y="992"/>
                </a:lnTo>
                <a:lnTo>
                  <a:pt x="13709" y="997"/>
                </a:lnTo>
                <a:lnTo>
                  <a:pt x="13253" y="1169"/>
                </a:lnTo>
                <a:lnTo>
                  <a:pt x="13263" y="1164"/>
                </a:lnTo>
                <a:lnTo>
                  <a:pt x="12807" y="1524"/>
                </a:lnTo>
                <a:cubicBezTo>
                  <a:pt x="12804" y="1526"/>
                  <a:pt x="12801" y="1528"/>
                  <a:pt x="12798" y="1529"/>
                </a:cubicBezTo>
                <a:lnTo>
                  <a:pt x="12342" y="1713"/>
                </a:lnTo>
                <a:lnTo>
                  <a:pt x="12347" y="1711"/>
                </a:lnTo>
                <a:lnTo>
                  <a:pt x="11895" y="1975"/>
                </a:lnTo>
                <a:cubicBezTo>
                  <a:pt x="11891" y="1977"/>
                  <a:pt x="11887" y="1978"/>
                  <a:pt x="11883" y="1979"/>
                </a:cubicBezTo>
                <a:lnTo>
                  <a:pt x="11427" y="2059"/>
                </a:lnTo>
                <a:lnTo>
                  <a:pt x="11441" y="2053"/>
                </a:lnTo>
                <a:lnTo>
                  <a:pt x="10988" y="2379"/>
                </a:lnTo>
                <a:lnTo>
                  <a:pt x="10532" y="2759"/>
                </a:lnTo>
                <a:cubicBezTo>
                  <a:pt x="10528" y="2762"/>
                  <a:pt x="10524" y="2764"/>
                  <a:pt x="10519" y="2766"/>
                </a:cubicBezTo>
                <a:lnTo>
                  <a:pt x="10063" y="2906"/>
                </a:lnTo>
                <a:cubicBezTo>
                  <a:pt x="10060" y="2907"/>
                  <a:pt x="10057" y="2907"/>
                  <a:pt x="10054" y="2907"/>
                </a:cubicBezTo>
                <a:lnTo>
                  <a:pt x="9598" y="2931"/>
                </a:lnTo>
                <a:cubicBezTo>
                  <a:pt x="9591" y="2932"/>
                  <a:pt x="9583" y="2930"/>
                  <a:pt x="9577" y="2926"/>
                </a:cubicBezTo>
                <a:lnTo>
                  <a:pt x="9125" y="2630"/>
                </a:lnTo>
                <a:lnTo>
                  <a:pt x="9135" y="2634"/>
                </a:lnTo>
                <a:lnTo>
                  <a:pt x="8680" y="2506"/>
                </a:lnTo>
                <a:lnTo>
                  <a:pt x="8224" y="2398"/>
                </a:lnTo>
                <a:lnTo>
                  <a:pt x="8255" y="2391"/>
                </a:lnTo>
                <a:lnTo>
                  <a:pt x="7801" y="2766"/>
                </a:lnTo>
                <a:lnTo>
                  <a:pt x="7345" y="3178"/>
                </a:lnTo>
                <a:cubicBezTo>
                  <a:pt x="7338" y="3184"/>
                  <a:pt x="7329" y="3187"/>
                  <a:pt x="7320" y="3187"/>
                </a:cubicBezTo>
                <a:lnTo>
                  <a:pt x="6868" y="3187"/>
                </a:lnTo>
                <a:lnTo>
                  <a:pt x="6877" y="3186"/>
                </a:lnTo>
                <a:lnTo>
                  <a:pt x="6421" y="3294"/>
                </a:lnTo>
                <a:lnTo>
                  <a:pt x="6437" y="3286"/>
                </a:lnTo>
                <a:lnTo>
                  <a:pt x="5981" y="3718"/>
                </a:lnTo>
                <a:cubicBezTo>
                  <a:pt x="5977" y="3721"/>
                  <a:pt x="5972" y="3724"/>
                  <a:pt x="5967" y="3726"/>
                </a:cubicBezTo>
                <a:lnTo>
                  <a:pt x="5511" y="3866"/>
                </a:lnTo>
                <a:cubicBezTo>
                  <a:pt x="5499" y="3870"/>
                  <a:pt x="5486" y="3867"/>
                  <a:pt x="5477" y="3859"/>
                </a:cubicBezTo>
                <a:lnTo>
                  <a:pt x="5021" y="3459"/>
                </a:lnTo>
                <a:lnTo>
                  <a:pt x="5056" y="3466"/>
                </a:lnTo>
                <a:lnTo>
                  <a:pt x="4604" y="3614"/>
                </a:lnTo>
                <a:cubicBezTo>
                  <a:pt x="4590" y="3618"/>
                  <a:pt x="4575" y="3614"/>
                  <a:pt x="4565" y="3603"/>
                </a:cubicBezTo>
                <a:lnTo>
                  <a:pt x="4109" y="3075"/>
                </a:lnTo>
                <a:lnTo>
                  <a:pt x="4135" y="3087"/>
                </a:lnTo>
                <a:lnTo>
                  <a:pt x="3679" y="3067"/>
                </a:lnTo>
                <a:lnTo>
                  <a:pt x="3695" y="3065"/>
                </a:lnTo>
                <a:lnTo>
                  <a:pt x="3239" y="3260"/>
                </a:lnTo>
                <a:lnTo>
                  <a:pt x="2783" y="3460"/>
                </a:lnTo>
                <a:lnTo>
                  <a:pt x="2793" y="3454"/>
                </a:lnTo>
                <a:lnTo>
                  <a:pt x="2341" y="3874"/>
                </a:lnTo>
                <a:cubicBezTo>
                  <a:pt x="2327" y="3887"/>
                  <a:pt x="2305" y="3887"/>
                  <a:pt x="2291" y="3873"/>
                </a:cubicBezTo>
                <a:lnTo>
                  <a:pt x="1835" y="3413"/>
                </a:lnTo>
                <a:lnTo>
                  <a:pt x="1840" y="3417"/>
                </a:lnTo>
                <a:lnTo>
                  <a:pt x="1384" y="3105"/>
                </a:lnTo>
                <a:lnTo>
                  <a:pt x="1431" y="3099"/>
                </a:lnTo>
                <a:lnTo>
                  <a:pt x="975" y="3611"/>
                </a:lnTo>
                <a:cubicBezTo>
                  <a:pt x="974" y="3613"/>
                  <a:pt x="973" y="3614"/>
                  <a:pt x="972" y="3615"/>
                </a:cubicBezTo>
                <a:lnTo>
                  <a:pt x="516" y="3995"/>
                </a:lnTo>
                <a:cubicBezTo>
                  <a:pt x="509" y="4000"/>
                  <a:pt x="501" y="4003"/>
                  <a:pt x="493" y="4003"/>
                </a:cubicBezTo>
                <a:lnTo>
                  <a:pt x="37" y="4007"/>
                </a:lnTo>
                <a:cubicBezTo>
                  <a:pt x="17" y="4008"/>
                  <a:pt x="1" y="3992"/>
                  <a:pt x="0" y="3972"/>
                </a:cubicBezTo>
                <a:cubicBezTo>
                  <a:pt x="0" y="3952"/>
                  <a:pt x="16" y="3936"/>
                  <a:pt x="36" y="3935"/>
                </a:cubicBezTo>
                <a:close/>
              </a:path>
            </a:pathLst>
          </a:custGeom>
          <a:solidFill>
            <a:srgbClr val="FF0000"/>
          </a:solidFill>
          <a:ln w="1588" cap="flat">
            <a:solidFill>
              <a:srgbClr val="FF0000"/>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96" name="Freeform 317"/>
          <p:cNvSpPr>
            <a:spLocks noEditPoints="1"/>
          </p:cNvSpPr>
          <p:nvPr/>
        </p:nvSpPr>
        <p:spPr bwMode="auto">
          <a:xfrm>
            <a:off x="1172309" y="3694236"/>
            <a:ext cx="6487258" cy="915866"/>
          </a:xfrm>
          <a:custGeom>
            <a:avLst/>
            <a:gdLst>
              <a:gd name="T0" fmla="*/ 598 w 19841"/>
              <a:gd name="T1" fmla="*/ 2737 h 2804"/>
              <a:gd name="T2" fmla="*/ 4 w 19841"/>
              <a:gd name="T3" fmla="*/ 2662 h 2804"/>
              <a:gd name="T4" fmla="*/ 1279 w 19841"/>
              <a:gd name="T5" fmla="*/ 2357 h 2804"/>
              <a:gd name="T6" fmla="*/ 864 w 19841"/>
              <a:gd name="T7" fmla="*/ 2702 h 2804"/>
              <a:gd name="T8" fmla="*/ 1885 w 19841"/>
              <a:gd name="T9" fmla="*/ 2272 h 2804"/>
              <a:gd name="T10" fmla="*/ 1862 w 19841"/>
              <a:gd name="T11" fmla="*/ 2339 h 2804"/>
              <a:gd name="T12" fmla="*/ 2341 w 19841"/>
              <a:gd name="T13" fmla="*/ 2632 h 2804"/>
              <a:gd name="T14" fmla="*/ 2342 w 19841"/>
              <a:gd name="T15" fmla="*/ 2691 h 2804"/>
              <a:gd name="T16" fmla="*/ 2966 w 19841"/>
              <a:gd name="T17" fmla="*/ 2175 h 2804"/>
              <a:gd name="T18" fmla="*/ 3499 w 19841"/>
              <a:gd name="T19" fmla="*/ 2148 h 2804"/>
              <a:gd name="T20" fmla="*/ 2966 w 19841"/>
              <a:gd name="T21" fmla="*/ 2175 h 2804"/>
              <a:gd name="T22" fmla="*/ 4292 w 19841"/>
              <a:gd name="T23" fmla="*/ 1854 h 2804"/>
              <a:gd name="T24" fmla="*/ 3803 w 19841"/>
              <a:gd name="T25" fmla="*/ 2069 h 2804"/>
              <a:gd name="T26" fmla="*/ 5059 w 19841"/>
              <a:gd name="T27" fmla="*/ 1997 h 2804"/>
              <a:gd name="T28" fmla="*/ 4587 w 19841"/>
              <a:gd name="T29" fmla="*/ 1947 h 2804"/>
              <a:gd name="T30" fmla="*/ 5519 w 19841"/>
              <a:gd name="T31" fmla="*/ 2178 h 2804"/>
              <a:gd name="T32" fmla="*/ 5507 w 19841"/>
              <a:gd name="T33" fmla="*/ 2251 h 2804"/>
              <a:gd name="T34" fmla="*/ 6144 w 19841"/>
              <a:gd name="T35" fmla="*/ 2077 h 2804"/>
              <a:gd name="T36" fmla="*/ 6428 w 19841"/>
              <a:gd name="T37" fmla="*/ 2045 h 2804"/>
              <a:gd name="T38" fmla="*/ 7328 w 19841"/>
              <a:gd name="T39" fmla="*/ 1748 h 2804"/>
              <a:gd name="T40" fmla="*/ 7315 w 19841"/>
              <a:gd name="T41" fmla="*/ 1822 h 2804"/>
              <a:gd name="T42" fmla="*/ 7737 w 19841"/>
              <a:gd name="T43" fmla="*/ 1862 h 2804"/>
              <a:gd name="T44" fmla="*/ 8227 w 19841"/>
              <a:gd name="T45" fmla="*/ 1744 h 2804"/>
              <a:gd name="T46" fmla="*/ 7737 w 19841"/>
              <a:gd name="T47" fmla="*/ 1862 h 2804"/>
              <a:gd name="T48" fmla="*/ 8956 w 19841"/>
              <a:gd name="T49" fmla="*/ 1335 h 2804"/>
              <a:gd name="T50" fmla="*/ 9198 w 19841"/>
              <a:gd name="T51" fmla="*/ 1134 h 2804"/>
              <a:gd name="T52" fmla="*/ 9682 w 19841"/>
              <a:gd name="T53" fmla="*/ 1084 h 2804"/>
              <a:gd name="T54" fmla="*/ 9198 w 19841"/>
              <a:gd name="T55" fmla="*/ 1134 h 2804"/>
              <a:gd name="T56" fmla="*/ 10359 w 19841"/>
              <a:gd name="T57" fmla="*/ 1593 h 2804"/>
              <a:gd name="T58" fmla="*/ 9938 w 19841"/>
              <a:gd name="T59" fmla="*/ 1167 h 2804"/>
              <a:gd name="T60" fmla="*/ 11030 w 19841"/>
              <a:gd name="T61" fmla="*/ 1554 h 2804"/>
              <a:gd name="T62" fmla="*/ 10549 w 19841"/>
              <a:gd name="T63" fmla="*/ 1808 h 2804"/>
              <a:gd name="T64" fmla="*/ 11438 w 19841"/>
              <a:gd name="T65" fmla="*/ 1595 h 2804"/>
              <a:gd name="T66" fmla="*/ 11418 w 19841"/>
              <a:gd name="T67" fmla="*/ 1667 h 2804"/>
              <a:gd name="T68" fmla="*/ 12316 w 19841"/>
              <a:gd name="T69" fmla="*/ 1580 h 2804"/>
              <a:gd name="T70" fmla="*/ 12338 w 19841"/>
              <a:gd name="T71" fmla="*/ 1651 h 2804"/>
              <a:gd name="T72" fmla="*/ 12889 w 19841"/>
              <a:gd name="T73" fmla="*/ 1514 h 2804"/>
              <a:gd name="T74" fmla="*/ 13401 w 19841"/>
              <a:gd name="T75" fmla="*/ 1423 h 2804"/>
              <a:gd name="T76" fmla="*/ 12889 w 19841"/>
              <a:gd name="T77" fmla="*/ 1514 h 2804"/>
              <a:gd name="T78" fmla="*/ 14129 w 19841"/>
              <a:gd name="T79" fmla="*/ 1026 h 2804"/>
              <a:gd name="T80" fmla="*/ 13572 w 19841"/>
              <a:gd name="T81" fmla="*/ 1216 h 2804"/>
              <a:gd name="T82" fmla="*/ 14883 w 19841"/>
              <a:gd name="T83" fmla="*/ 1146 h 2804"/>
              <a:gd name="T84" fmla="*/ 14361 w 19841"/>
              <a:gd name="T85" fmla="*/ 1150 h 2804"/>
              <a:gd name="T86" fmla="*/ 15509 w 19841"/>
              <a:gd name="T87" fmla="*/ 904 h 2804"/>
              <a:gd name="T88" fmla="*/ 15534 w 19841"/>
              <a:gd name="T89" fmla="*/ 976 h 2804"/>
              <a:gd name="T90" fmla="*/ 15965 w 19841"/>
              <a:gd name="T91" fmla="*/ 796 h 2804"/>
              <a:gd name="T92" fmla="*/ 16002 w 19841"/>
              <a:gd name="T93" fmla="*/ 859 h 2804"/>
              <a:gd name="T94" fmla="*/ 16525 w 19841"/>
              <a:gd name="T95" fmla="*/ 216 h 2804"/>
              <a:gd name="T96" fmla="*/ 16993 w 19841"/>
              <a:gd name="T97" fmla="*/ 136 h 2804"/>
              <a:gd name="T98" fmla="*/ 16525 w 19841"/>
              <a:gd name="T99" fmla="*/ 216 h 2804"/>
              <a:gd name="T100" fmla="*/ 17489 w 19841"/>
              <a:gd name="T101" fmla="*/ 740 h 2804"/>
              <a:gd name="T102" fmla="*/ 17251 w 19841"/>
              <a:gd name="T103" fmla="*/ 212 h 2804"/>
              <a:gd name="T104" fmla="*/ 17685 w 19841"/>
              <a:gd name="T105" fmla="*/ 1514 h 2804"/>
              <a:gd name="T106" fmla="*/ 17971 w 19841"/>
              <a:gd name="T107" fmla="*/ 1204 h 2804"/>
              <a:gd name="T108" fmla="*/ 17777 w 19841"/>
              <a:gd name="T109" fmla="*/ 1700 h 2804"/>
              <a:gd name="T110" fmla="*/ 18379 w 19841"/>
              <a:gd name="T111" fmla="*/ 437 h 2804"/>
              <a:gd name="T112" fmla="*/ 18103 w 19841"/>
              <a:gd name="T113" fmla="*/ 970 h 2804"/>
              <a:gd name="T114" fmla="*/ 18988 w 19841"/>
              <a:gd name="T115" fmla="*/ 96 h 2804"/>
              <a:gd name="T116" fmla="*/ 18735 w 19841"/>
              <a:gd name="T117" fmla="*/ 66 h 2804"/>
              <a:gd name="T118" fmla="*/ 19619 w 19841"/>
              <a:gd name="T119" fmla="*/ 171 h 2804"/>
              <a:gd name="T120" fmla="*/ 19623 w 19841"/>
              <a:gd name="T121" fmla="*/ 247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841" h="2804">
                <a:moveTo>
                  <a:pt x="49" y="2632"/>
                </a:moveTo>
                <a:lnTo>
                  <a:pt x="505" y="2728"/>
                </a:lnTo>
                <a:lnTo>
                  <a:pt x="487" y="2729"/>
                </a:lnTo>
                <a:lnTo>
                  <a:pt x="551" y="2711"/>
                </a:lnTo>
                <a:cubicBezTo>
                  <a:pt x="571" y="2705"/>
                  <a:pt x="592" y="2717"/>
                  <a:pt x="598" y="2737"/>
                </a:cubicBezTo>
                <a:cubicBezTo>
                  <a:pt x="603" y="2758"/>
                  <a:pt x="591" y="2779"/>
                  <a:pt x="571" y="2784"/>
                </a:cubicBezTo>
                <a:lnTo>
                  <a:pt x="508" y="2802"/>
                </a:lnTo>
                <a:cubicBezTo>
                  <a:pt x="502" y="2804"/>
                  <a:pt x="496" y="2804"/>
                  <a:pt x="490" y="2803"/>
                </a:cubicBezTo>
                <a:lnTo>
                  <a:pt x="34" y="2707"/>
                </a:lnTo>
                <a:cubicBezTo>
                  <a:pt x="13" y="2702"/>
                  <a:pt x="0" y="2682"/>
                  <a:pt x="4" y="2662"/>
                </a:cubicBezTo>
                <a:cubicBezTo>
                  <a:pt x="9" y="2641"/>
                  <a:pt x="29" y="2628"/>
                  <a:pt x="49" y="2632"/>
                </a:cubicBezTo>
                <a:close/>
                <a:moveTo>
                  <a:pt x="843" y="2629"/>
                </a:moveTo>
                <a:lnTo>
                  <a:pt x="943" y="2601"/>
                </a:lnTo>
                <a:lnTo>
                  <a:pt x="931" y="2607"/>
                </a:lnTo>
                <a:lnTo>
                  <a:pt x="1279" y="2357"/>
                </a:lnTo>
                <a:cubicBezTo>
                  <a:pt x="1297" y="2345"/>
                  <a:pt x="1320" y="2349"/>
                  <a:pt x="1333" y="2366"/>
                </a:cubicBezTo>
                <a:cubicBezTo>
                  <a:pt x="1345" y="2383"/>
                  <a:pt x="1341" y="2407"/>
                  <a:pt x="1324" y="2419"/>
                </a:cubicBezTo>
                <a:lnTo>
                  <a:pt x="976" y="2668"/>
                </a:lnTo>
                <a:cubicBezTo>
                  <a:pt x="972" y="2671"/>
                  <a:pt x="968" y="2673"/>
                  <a:pt x="964" y="2674"/>
                </a:cubicBezTo>
                <a:lnTo>
                  <a:pt x="864" y="2702"/>
                </a:lnTo>
                <a:cubicBezTo>
                  <a:pt x="844" y="2708"/>
                  <a:pt x="823" y="2696"/>
                  <a:pt x="817" y="2676"/>
                </a:cubicBezTo>
                <a:cubicBezTo>
                  <a:pt x="811" y="2656"/>
                  <a:pt x="823" y="2635"/>
                  <a:pt x="843" y="2629"/>
                </a:cubicBezTo>
                <a:close/>
                <a:moveTo>
                  <a:pt x="1581" y="2271"/>
                </a:moveTo>
                <a:lnTo>
                  <a:pt x="1860" y="2263"/>
                </a:lnTo>
                <a:cubicBezTo>
                  <a:pt x="1869" y="2263"/>
                  <a:pt x="1878" y="2266"/>
                  <a:pt x="1885" y="2272"/>
                </a:cubicBezTo>
                <a:lnTo>
                  <a:pt x="2083" y="2428"/>
                </a:lnTo>
                <a:cubicBezTo>
                  <a:pt x="2099" y="2441"/>
                  <a:pt x="2102" y="2465"/>
                  <a:pt x="2089" y="2481"/>
                </a:cubicBezTo>
                <a:cubicBezTo>
                  <a:pt x="2076" y="2498"/>
                  <a:pt x="2052" y="2501"/>
                  <a:pt x="2036" y="2487"/>
                </a:cubicBezTo>
                <a:lnTo>
                  <a:pt x="1838" y="2331"/>
                </a:lnTo>
                <a:lnTo>
                  <a:pt x="1862" y="2339"/>
                </a:lnTo>
                <a:lnTo>
                  <a:pt x="1583" y="2347"/>
                </a:lnTo>
                <a:cubicBezTo>
                  <a:pt x="1562" y="2347"/>
                  <a:pt x="1544" y="2331"/>
                  <a:pt x="1544" y="2310"/>
                </a:cubicBezTo>
                <a:cubicBezTo>
                  <a:pt x="1543" y="2289"/>
                  <a:pt x="1560" y="2271"/>
                  <a:pt x="1581" y="2271"/>
                </a:cubicBezTo>
                <a:close/>
                <a:moveTo>
                  <a:pt x="2321" y="2616"/>
                </a:moveTo>
                <a:lnTo>
                  <a:pt x="2341" y="2632"/>
                </a:lnTo>
                <a:lnTo>
                  <a:pt x="2293" y="2632"/>
                </a:lnTo>
                <a:lnTo>
                  <a:pt x="2681" y="2306"/>
                </a:lnTo>
                <a:cubicBezTo>
                  <a:pt x="2697" y="2292"/>
                  <a:pt x="2721" y="2294"/>
                  <a:pt x="2734" y="2310"/>
                </a:cubicBezTo>
                <a:cubicBezTo>
                  <a:pt x="2748" y="2326"/>
                  <a:pt x="2746" y="2350"/>
                  <a:pt x="2730" y="2364"/>
                </a:cubicBezTo>
                <a:lnTo>
                  <a:pt x="2342" y="2691"/>
                </a:lnTo>
                <a:cubicBezTo>
                  <a:pt x="2328" y="2702"/>
                  <a:pt x="2308" y="2702"/>
                  <a:pt x="2294" y="2691"/>
                </a:cubicBezTo>
                <a:lnTo>
                  <a:pt x="2274" y="2676"/>
                </a:lnTo>
                <a:cubicBezTo>
                  <a:pt x="2258" y="2663"/>
                  <a:pt x="2255" y="2639"/>
                  <a:pt x="2268" y="2622"/>
                </a:cubicBezTo>
                <a:cubicBezTo>
                  <a:pt x="2281" y="2606"/>
                  <a:pt x="2305" y="2603"/>
                  <a:pt x="2321" y="2616"/>
                </a:cubicBezTo>
                <a:close/>
                <a:moveTo>
                  <a:pt x="2966" y="2175"/>
                </a:moveTo>
                <a:lnTo>
                  <a:pt x="3218" y="2093"/>
                </a:lnTo>
                <a:cubicBezTo>
                  <a:pt x="3221" y="2092"/>
                  <a:pt x="3224" y="2092"/>
                  <a:pt x="3227" y="2092"/>
                </a:cubicBezTo>
                <a:lnTo>
                  <a:pt x="3494" y="2073"/>
                </a:lnTo>
                <a:cubicBezTo>
                  <a:pt x="3515" y="2071"/>
                  <a:pt x="3533" y="2087"/>
                  <a:pt x="3534" y="2108"/>
                </a:cubicBezTo>
                <a:cubicBezTo>
                  <a:pt x="3536" y="2129"/>
                  <a:pt x="3520" y="2147"/>
                  <a:pt x="3499" y="2148"/>
                </a:cubicBezTo>
                <a:lnTo>
                  <a:pt x="3232" y="2167"/>
                </a:lnTo>
                <a:lnTo>
                  <a:pt x="3241" y="2166"/>
                </a:lnTo>
                <a:lnTo>
                  <a:pt x="2990" y="2247"/>
                </a:lnTo>
                <a:cubicBezTo>
                  <a:pt x="2970" y="2254"/>
                  <a:pt x="2948" y="2243"/>
                  <a:pt x="2942" y="2223"/>
                </a:cubicBezTo>
                <a:cubicBezTo>
                  <a:pt x="2935" y="2203"/>
                  <a:pt x="2946" y="2181"/>
                  <a:pt x="2966" y="2175"/>
                </a:cubicBezTo>
                <a:close/>
                <a:moveTo>
                  <a:pt x="3764" y="2004"/>
                </a:moveTo>
                <a:lnTo>
                  <a:pt x="4118" y="1793"/>
                </a:lnTo>
                <a:cubicBezTo>
                  <a:pt x="4126" y="1788"/>
                  <a:pt x="4135" y="1786"/>
                  <a:pt x="4144" y="1788"/>
                </a:cubicBezTo>
                <a:lnTo>
                  <a:pt x="4262" y="1810"/>
                </a:lnTo>
                <a:cubicBezTo>
                  <a:pt x="4282" y="1814"/>
                  <a:pt x="4296" y="1833"/>
                  <a:pt x="4292" y="1854"/>
                </a:cubicBezTo>
                <a:cubicBezTo>
                  <a:pt x="4289" y="1875"/>
                  <a:pt x="4269" y="1888"/>
                  <a:pt x="4248" y="1884"/>
                </a:cubicBezTo>
                <a:lnTo>
                  <a:pt x="4248" y="1884"/>
                </a:lnTo>
                <a:lnTo>
                  <a:pt x="4131" y="1863"/>
                </a:lnTo>
                <a:lnTo>
                  <a:pt x="4157" y="1858"/>
                </a:lnTo>
                <a:lnTo>
                  <a:pt x="3803" y="2069"/>
                </a:lnTo>
                <a:cubicBezTo>
                  <a:pt x="3785" y="2080"/>
                  <a:pt x="3761" y="2074"/>
                  <a:pt x="3751" y="2056"/>
                </a:cubicBezTo>
                <a:cubicBezTo>
                  <a:pt x="3740" y="2038"/>
                  <a:pt x="3746" y="2015"/>
                  <a:pt x="3764" y="2004"/>
                </a:cubicBezTo>
                <a:close/>
                <a:moveTo>
                  <a:pt x="4561" y="1865"/>
                </a:moveTo>
                <a:lnTo>
                  <a:pt x="4600" y="1872"/>
                </a:lnTo>
                <a:lnTo>
                  <a:pt x="5059" y="1997"/>
                </a:lnTo>
                <a:lnTo>
                  <a:pt x="5081" y="2005"/>
                </a:lnTo>
                <a:cubicBezTo>
                  <a:pt x="5101" y="2013"/>
                  <a:pt x="5110" y="2035"/>
                  <a:pt x="5103" y="2054"/>
                </a:cubicBezTo>
                <a:cubicBezTo>
                  <a:pt x="5095" y="2074"/>
                  <a:pt x="5073" y="2084"/>
                  <a:pt x="5053" y="2076"/>
                </a:cubicBezTo>
                <a:lnTo>
                  <a:pt x="5039" y="2070"/>
                </a:lnTo>
                <a:lnTo>
                  <a:pt x="4587" y="1947"/>
                </a:lnTo>
                <a:lnTo>
                  <a:pt x="4547" y="1940"/>
                </a:lnTo>
                <a:cubicBezTo>
                  <a:pt x="4526" y="1936"/>
                  <a:pt x="4513" y="1916"/>
                  <a:pt x="4517" y="1895"/>
                </a:cubicBezTo>
                <a:cubicBezTo>
                  <a:pt x="4520" y="1875"/>
                  <a:pt x="4540" y="1861"/>
                  <a:pt x="4561" y="1865"/>
                </a:cubicBezTo>
                <a:close/>
                <a:moveTo>
                  <a:pt x="5364" y="2117"/>
                </a:moveTo>
                <a:lnTo>
                  <a:pt x="5519" y="2178"/>
                </a:lnTo>
                <a:lnTo>
                  <a:pt x="5504" y="2176"/>
                </a:lnTo>
                <a:lnTo>
                  <a:pt x="5868" y="2159"/>
                </a:lnTo>
                <a:cubicBezTo>
                  <a:pt x="5889" y="2158"/>
                  <a:pt x="5907" y="2175"/>
                  <a:pt x="5908" y="2196"/>
                </a:cubicBezTo>
                <a:cubicBezTo>
                  <a:pt x="5909" y="2217"/>
                  <a:pt x="5893" y="2234"/>
                  <a:pt x="5872" y="2235"/>
                </a:cubicBezTo>
                <a:lnTo>
                  <a:pt x="5507" y="2251"/>
                </a:lnTo>
                <a:cubicBezTo>
                  <a:pt x="5502" y="2252"/>
                  <a:pt x="5496" y="2251"/>
                  <a:pt x="5492" y="2249"/>
                </a:cubicBezTo>
                <a:lnTo>
                  <a:pt x="5336" y="2187"/>
                </a:lnTo>
                <a:cubicBezTo>
                  <a:pt x="5317" y="2180"/>
                  <a:pt x="5307" y="2158"/>
                  <a:pt x="5315" y="2138"/>
                </a:cubicBezTo>
                <a:cubicBezTo>
                  <a:pt x="5322" y="2119"/>
                  <a:pt x="5345" y="2109"/>
                  <a:pt x="5364" y="2117"/>
                </a:cubicBezTo>
                <a:close/>
                <a:moveTo>
                  <a:pt x="6144" y="2077"/>
                </a:moveTo>
                <a:lnTo>
                  <a:pt x="6399" y="1974"/>
                </a:lnTo>
                <a:lnTo>
                  <a:pt x="6619" y="1851"/>
                </a:lnTo>
                <a:cubicBezTo>
                  <a:pt x="6637" y="1840"/>
                  <a:pt x="6660" y="1847"/>
                  <a:pt x="6671" y="1865"/>
                </a:cubicBezTo>
                <a:cubicBezTo>
                  <a:pt x="6681" y="1883"/>
                  <a:pt x="6674" y="1907"/>
                  <a:pt x="6656" y="1917"/>
                </a:cubicBezTo>
                <a:lnTo>
                  <a:pt x="6428" y="2045"/>
                </a:lnTo>
                <a:lnTo>
                  <a:pt x="6172" y="2148"/>
                </a:lnTo>
                <a:cubicBezTo>
                  <a:pt x="6153" y="2156"/>
                  <a:pt x="6131" y="2146"/>
                  <a:pt x="6123" y="2127"/>
                </a:cubicBezTo>
                <a:cubicBezTo>
                  <a:pt x="6115" y="2107"/>
                  <a:pt x="6125" y="2085"/>
                  <a:pt x="6144" y="2077"/>
                </a:cubicBezTo>
                <a:close/>
                <a:moveTo>
                  <a:pt x="6910" y="1718"/>
                </a:moveTo>
                <a:lnTo>
                  <a:pt x="7328" y="1748"/>
                </a:lnTo>
                <a:cubicBezTo>
                  <a:pt x="7331" y="1748"/>
                  <a:pt x="7333" y="1748"/>
                  <a:pt x="7336" y="1749"/>
                </a:cubicBezTo>
                <a:lnTo>
                  <a:pt x="7444" y="1779"/>
                </a:lnTo>
                <a:cubicBezTo>
                  <a:pt x="7464" y="1785"/>
                  <a:pt x="7476" y="1806"/>
                  <a:pt x="7471" y="1826"/>
                </a:cubicBezTo>
                <a:cubicBezTo>
                  <a:pt x="7465" y="1846"/>
                  <a:pt x="7444" y="1858"/>
                  <a:pt x="7424" y="1853"/>
                </a:cubicBezTo>
                <a:lnTo>
                  <a:pt x="7315" y="1822"/>
                </a:lnTo>
                <a:lnTo>
                  <a:pt x="7323" y="1823"/>
                </a:lnTo>
                <a:lnTo>
                  <a:pt x="6905" y="1794"/>
                </a:lnTo>
                <a:cubicBezTo>
                  <a:pt x="6884" y="1793"/>
                  <a:pt x="6868" y="1774"/>
                  <a:pt x="6869" y="1753"/>
                </a:cubicBezTo>
                <a:cubicBezTo>
                  <a:pt x="6871" y="1733"/>
                  <a:pt x="6889" y="1717"/>
                  <a:pt x="6910" y="1718"/>
                </a:cubicBezTo>
                <a:close/>
                <a:moveTo>
                  <a:pt x="7737" y="1862"/>
                </a:moveTo>
                <a:lnTo>
                  <a:pt x="7792" y="1877"/>
                </a:lnTo>
                <a:lnTo>
                  <a:pt x="7765" y="1879"/>
                </a:lnTo>
                <a:lnTo>
                  <a:pt x="8195" y="1676"/>
                </a:lnTo>
                <a:cubicBezTo>
                  <a:pt x="8214" y="1667"/>
                  <a:pt x="8236" y="1675"/>
                  <a:pt x="8245" y="1694"/>
                </a:cubicBezTo>
                <a:cubicBezTo>
                  <a:pt x="8254" y="1713"/>
                  <a:pt x="8246" y="1735"/>
                  <a:pt x="8227" y="1744"/>
                </a:cubicBezTo>
                <a:lnTo>
                  <a:pt x="7798" y="1948"/>
                </a:lnTo>
                <a:cubicBezTo>
                  <a:pt x="7789" y="1952"/>
                  <a:pt x="7780" y="1953"/>
                  <a:pt x="7771" y="1950"/>
                </a:cubicBezTo>
                <a:lnTo>
                  <a:pt x="7716" y="1935"/>
                </a:lnTo>
                <a:cubicBezTo>
                  <a:pt x="7696" y="1929"/>
                  <a:pt x="7684" y="1908"/>
                  <a:pt x="7690" y="1888"/>
                </a:cubicBezTo>
                <a:cubicBezTo>
                  <a:pt x="7696" y="1868"/>
                  <a:pt x="7717" y="1856"/>
                  <a:pt x="7737" y="1862"/>
                </a:cubicBezTo>
                <a:close/>
                <a:moveTo>
                  <a:pt x="8453" y="1523"/>
                </a:moveTo>
                <a:lnTo>
                  <a:pt x="8670" y="1393"/>
                </a:lnTo>
                <a:lnTo>
                  <a:pt x="8922" y="1267"/>
                </a:lnTo>
                <a:cubicBezTo>
                  <a:pt x="8941" y="1257"/>
                  <a:pt x="8964" y="1265"/>
                  <a:pt x="8973" y="1284"/>
                </a:cubicBezTo>
                <a:cubicBezTo>
                  <a:pt x="8982" y="1302"/>
                  <a:pt x="8975" y="1325"/>
                  <a:pt x="8956" y="1335"/>
                </a:cubicBezTo>
                <a:lnTo>
                  <a:pt x="8709" y="1458"/>
                </a:lnTo>
                <a:lnTo>
                  <a:pt x="8492" y="1588"/>
                </a:lnTo>
                <a:cubicBezTo>
                  <a:pt x="8474" y="1599"/>
                  <a:pt x="8451" y="1593"/>
                  <a:pt x="8440" y="1575"/>
                </a:cubicBezTo>
                <a:cubicBezTo>
                  <a:pt x="8429" y="1558"/>
                  <a:pt x="8435" y="1534"/>
                  <a:pt x="8453" y="1523"/>
                </a:cubicBezTo>
                <a:close/>
                <a:moveTo>
                  <a:pt x="9198" y="1134"/>
                </a:moveTo>
                <a:lnTo>
                  <a:pt x="9586" y="967"/>
                </a:lnTo>
                <a:cubicBezTo>
                  <a:pt x="9597" y="962"/>
                  <a:pt x="9608" y="962"/>
                  <a:pt x="9618" y="967"/>
                </a:cubicBezTo>
                <a:lnTo>
                  <a:pt x="9716" y="1015"/>
                </a:lnTo>
                <a:cubicBezTo>
                  <a:pt x="9735" y="1025"/>
                  <a:pt x="9743" y="1047"/>
                  <a:pt x="9733" y="1066"/>
                </a:cubicBezTo>
                <a:cubicBezTo>
                  <a:pt x="9724" y="1085"/>
                  <a:pt x="9701" y="1093"/>
                  <a:pt x="9682" y="1084"/>
                </a:cubicBezTo>
                <a:lnTo>
                  <a:pt x="9585" y="1036"/>
                </a:lnTo>
                <a:lnTo>
                  <a:pt x="9616" y="1036"/>
                </a:lnTo>
                <a:lnTo>
                  <a:pt x="9228" y="1203"/>
                </a:lnTo>
                <a:cubicBezTo>
                  <a:pt x="9208" y="1212"/>
                  <a:pt x="9186" y="1203"/>
                  <a:pt x="9178" y="1184"/>
                </a:cubicBezTo>
                <a:cubicBezTo>
                  <a:pt x="9170" y="1164"/>
                  <a:pt x="9178" y="1142"/>
                  <a:pt x="9198" y="1134"/>
                </a:cubicBezTo>
                <a:close/>
                <a:moveTo>
                  <a:pt x="9989" y="1149"/>
                </a:moveTo>
                <a:lnTo>
                  <a:pt x="10074" y="1191"/>
                </a:lnTo>
                <a:cubicBezTo>
                  <a:pt x="10079" y="1194"/>
                  <a:pt x="10083" y="1197"/>
                  <a:pt x="10087" y="1201"/>
                </a:cubicBezTo>
                <a:lnTo>
                  <a:pt x="10364" y="1539"/>
                </a:lnTo>
                <a:cubicBezTo>
                  <a:pt x="10377" y="1555"/>
                  <a:pt x="10375" y="1579"/>
                  <a:pt x="10359" y="1593"/>
                </a:cubicBezTo>
                <a:cubicBezTo>
                  <a:pt x="10342" y="1606"/>
                  <a:pt x="10318" y="1604"/>
                  <a:pt x="10305" y="1587"/>
                </a:cubicBezTo>
                <a:lnTo>
                  <a:pt x="10028" y="1250"/>
                </a:lnTo>
                <a:lnTo>
                  <a:pt x="10041" y="1260"/>
                </a:lnTo>
                <a:lnTo>
                  <a:pt x="9955" y="1218"/>
                </a:lnTo>
                <a:cubicBezTo>
                  <a:pt x="9936" y="1208"/>
                  <a:pt x="9929" y="1186"/>
                  <a:pt x="9938" y="1167"/>
                </a:cubicBezTo>
                <a:cubicBezTo>
                  <a:pt x="9947" y="1148"/>
                  <a:pt x="9970" y="1140"/>
                  <a:pt x="9989" y="1149"/>
                </a:cubicBezTo>
                <a:close/>
                <a:moveTo>
                  <a:pt x="10518" y="1738"/>
                </a:moveTo>
                <a:lnTo>
                  <a:pt x="10950" y="1551"/>
                </a:lnTo>
                <a:cubicBezTo>
                  <a:pt x="10956" y="1548"/>
                  <a:pt x="10963" y="1547"/>
                  <a:pt x="10969" y="1548"/>
                </a:cubicBezTo>
                <a:lnTo>
                  <a:pt x="11030" y="1554"/>
                </a:lnTo>
                <a:cubicBezTo>
                  <a:pt x="11051" y="1556"/>
                  <a:pt x="11066" y="1574"/>
                  <a:pt x="11064" y="1595"/>
                </a:cubicBezTo>
                <a:cubicBezTo>
                  <a:pt x="11062" y="1616"/>
                  <a:pt x="11043" y="1631"/>
                  <a:pt x="11023" y="1629"/>
                </a:cubicBezTo>
                <a:lnTo>
                  <a:pt x="10962" y="1623"/>
                </a:lnTo>
                <a:lnTo>
                  <a:pt x="10981" y="1620"/>
                </a:lnTo>
                <a:lnTo>
                  <a:pt x="10549" y="1808"/>
                </a:lnTo>
                <a:cubicBezTo>
                  <a:pt x="10529" y="1816"/>
                  <a:pt x="10507" y="1807"/>
                  <a:pt x="10499" y="1788"/>
                </a:cubicBezTo>
                <a:cubicBezTo>
                  <a:pt x="10490" y="1769"/>
                  <a:pt x="10499" y="1746"/>
                  <a:pt x="10518" y="1738"/>
                </a:cubicBezTo>
                <a:close/>
                <a:moveTo>
                  <a:pt x="11333" y="1583"/>
                </a:moveTo>
                <a:lnTo>
                  <a:pt x="11425" y="1592"/>
                </a:lnTo>
                <a:cubicBezTo>
                  <a:pt x="11429" y="1592"/>
                  <a:pt x="11434" y="1593"/>
                  <a:pt x="11438" y="1595"/>
                </a:cubicBezTo>
                <a:lnTo>
                  <a:pt x="11834" y="1783"/>
                </a:lnTo>
                <a:cubicBezTo>
                  <a:pt x="11853" y="1792"/>
                  <a:pt x="11861" y="1815"/>
                  <a:pt x="11853" y="1834"/>
                </a:cubicBezTo>
                <a:cubicBezTo>
                  <a:pt x="11844" y="1853"/>
                  <a:pt x="11821" y="1861"/>
                  <a:pt x="11802" y="1852"/>
                </a:cubicBezTo>
                <a:lnTo>
                  <a:pt x="11405" y="1664"/>
                </a:lnTo>
                <a:lnTo>
                  <a:pt x="11418" y="1667"/>
                </a:lnTo>
                <a:lnTo>
                  <a:pt x="11325" y="1658"/>
                </a:lnTo>
                <a:cubicBezTo>
                  <a:pt x="11304" y="1656"/>
                  <a:pt x="11289" y="1638"/>
                  <a:pt x="11291" y="1617"/>
                </a:cubicBezTo>
                <a:cubicBezTo>
                  <a:pt x="11293" y="1596"/>
                  <a:pt x="11312" y="1581"/>
                  <a:pt x="11333" y="1583"/>
                </a:cubicBezTo>
                <a:close/>
                <a:moveTo>
                  <a:pt x="12073" y="1703"/>
                </a:moveTo>
                <a:lnTo>
                  <a:pt x="12316" y="1580"/>
                </a:lnTo>
                <a:cubicBezTo>
                  <a:pt x="12320" y="1578"/>
                  <a:pt x="12325" y="1576"/>
                  <a:pt x="12329" y="1576"/>
                </a:cubicBezTo>
                <a:lnTo>
                  <a:pt x="12586" y="1546"/>
                </a:lnTo>
                <a:cubicBezTo>
                  <a:pt x="12607" y="1544"/>
                  <a:pt x="12626" y="1559"/>
                  <a:pt x="12628" y="1580"/>
                </a:cubicBezTo>
                <a:cubicBezTo>
                  <a:pt x="12631" y="1601"/>
                  <a:pt x="12616" y="1620"/>
                  <a:pt x="12595" y="1622"/>
                </a:cubicBezTo>
                <a:lnTo>
                  <a:pt x="12338" y="1651"/>
                </a:lnTo>
                <a:lnTo>
                  <a:pt x="12351" y="1647"/>
                </a:lnTo>
                <a:lnTo>
                  <a:pt x="12107" y="1771"/>
                </a:lnTo>
                <a:cubicBezTo>
                  <a:pt x="12088" y="1781"/>
                  <a:pt x="12066" y="1773"/>
                  <a:pt x="12056" y="1755"/>
                </a:cubicBezTo>
                <a:cubicBezTo>
                  <a:pt x="12047" y="1736"/>
                  <a:pt x="12054" y="1713"/>
                  <a:pt x="12073" y="1703"/>
                </a:cubicBezTo>
                <a:close/>
                <a:moveTo>
                  <a:pt x="12889" y="1514"/>
                </a:moveTo>
                <a:lnTo>
                  <a:pt x="13238" y="1480"/>
                </a:lnTo>
                <a:lnTo>
                  <a:pt x="13216" y="1489"/>
                </a:lnTo>
                <a:lnTo>
                  <a:pt x="13350" y="1367"/>
                </a:lnTo>
                <a:cubicBezTo>
                  <a:pt x="13366" y="1353"/>
                  <a:pt x="13390" y="1354"/>
                  <a:pt x="13404" y="1369"/>
                </a:cubicBezTo>
                <a:cubicBezTo>
                  <a:pt x="13418" y="1385"/>
                  <a:pt x="13417" y="1409"/>
                  <a:pt x="13401" y="1423"/>
                </a:cubicBezTo>
                <a:lnTo>
                  <a:pt x="13267" y="1546"/>
                </a:lnTo>
                <a:cubicBezTo>
                  <a:pt x="13261" y="1551"/>
                  <a:pt x="13253" y="1554"/>
                  <a:pt x="13245" y="1555"/>
                </a:cubicBezTo>
                <a:lnTo>
                  <a:pt x="12896" y="1589"/>
                </a:lnTo>
                <a:cubicBezTo>
                  <a:pt x="12876" y="1591"/>
                  <a:pt x="12857" y="1576"/>
                  <a:pt x="12855" y="1555"/>
                </a:cubicBezTo>
                <a:cubicBezTo>
                  <a:pt x="12853" y="1534"/>
                  <a:pt x="12868" y="1516"/>
                  <a:pt x="12889" y="1514"/>
                </a:cubicBezTo>
                <a:close/>
                <a:moveTo>
                  <a:pt x="13575" y="1162"/>
                </a:moveTo>
                <a:lnTo>
                  <a:pt x="13672" y="1073"/>
                </a:lnTo>
                <a:cubicBezTo>
                  <a:pt x="13677" y="1069"/>
                  <a:pt x="13684" y="1065"/>
                  <a:pt x="13691" y="1064"/>
                </a:cubicBezTo>
                <a:lnTo>
                  <a:pt x="14085" y="995"/>
                </a:lnTo>
                <a:cubicBezTo>
                  <a:pt x="14106" y="991"/>
                  <a:pt x="14126" y="1005"/>
                  <a:pt x="14129" y="1026"/>
                </a:cubicBezTo>
                <a:cubicBezTo>
                  <a:pt x="14133" y="1046"/>
                  <a:pt x="14119" y="1066"/>
                  <a:pt x="14098" y="1070"/>
                </a:cubicBezTo>
                <a:lnTo>
                  <a:pt x="13704" y="1139"/>
                </a:lnTo>
                <a:lnTo>
                  <a:pt x="13723" y="1130"/>
                </a:lnTo>
                <a:lnTo>
                  <a:pt x="13626" y="1218"/>
                </a:lnTo>
                <a:cubicBezTo>
                  <a:pt x="13610" y="1232"/>
                  <a:pt x="13586" y="1231"/>
                  <a:pt x="13572" y="1216"/>
                </a:cubicBezTo>
                <a:cubicBezTo>
                  <a:pt x="13558" y="1200"/>
                  <a:pt x="13559" y="1176"/>
                  <a:pt x="13575" y="1162"/>
                </a:cubicBezTo>
                <a:close/>
                <a:moveTo>
                  <a:pt x="14391" y="1080"/>
                </a:moveTo>
                <a:lnTo>
                  <a:pt x="14624" y="1178"/>
                </a:lnTo>
                <a:lnTo>
                  <a:pt x="14605" y="1176"/>
                </a:lnTo>
                <a:lnTo>
                  <a:pt x="14883" y="1146"/>
                </a:lnTo>
                <a:cubicBezTo>
                  <a:pt x="14904" y="1144"/>
                  <a:pt x="14922" y="1159"/>
                  <a:pt x="14924" y="1180"/>
                </a:cubicBezTo>
                <a:cubicBezTo>
                  <a:pt x="14927" y="1201"/>
                  <a:pt x="14911" y="1220"/>
                  <a:pt x="14891" y="1222"/>
                </a:cubicBezTo>
                <a:lnTo>
                  <a:pt x="14613" y="1251"/>
                </a:lnTo>
                <a:cubicBezTo>
                  <a:pt x="14607" y="1252"/>
                  <a:pt x="14601" y="1251"/>
                  <a:pt x="14595" y="1248"/>
                </a:cubicBezTo>
                <a:lnTo>
                  <a:pt x="14361" y="1150"/>
                </a:lnTo>
                <a:cubicBezTo>
                  <a:pt x="14342" y="1142"/>
                  <a:pt x="14333" y="1120"/>
                  <a:pt x="14341" y="1100"/>
                </a:cubicBezTo>
                <a:cubicBezTo>
                  <a:pt x="14349" y="1081"/>
                  <a:pt x="14371" y="1072"/>
                  <a:pt x="14391" y="1080"/>
                </a:cubicBezTo>
                <a:close/>
                <a:moveTo>
                  <a:pt x="15160" y="1076"/>
                </a:moveTo>
                <a:lnTo>
                  <a:pt x="15501" y="907"/>
                </a:lnTo>
                <a:cubicBezTo>
                  <a:pt x="15503" y="906"/>
                  <a:pt x="15506" y="905"/>
                  <a:pt x="15509" y="904"/>
                </a:cubicBezTo>
                <a:lnTo>
                  <a:pt x="15656" y="870"/>
                </a:lnTo>
                <a:cubicBezTo>
                  <a:pt x="15677" y="865"/>
                  <a:pt x="15697" y="877"/>
                  <a:pt x="15702" y="898"/>
                </a:cubicBezTo>
                <a:cubicBezTo>
                  <a:pt x="15707" y="918"/>
                  <a:pt x="15694" y="939"/>
                  <a:pt x="15674" y="943"/>
                </a:cubicBezTo>
                <a:lnTo>
                  <a:pt x="15526" y="978"/>
                </a:lnTo>
                <a:lnTo>
                  <a:pt x="15534" y="976"/>
                </a:lnTo>
                <a:lnTo>
                  <a:pt x="15194" y="1144"/>
                </a:lnTo>
                <a:cubicBezTo>
                  <a:pt x="15175" y="1154"/>
                  <a:pt x="15152" y="1146"/>
                  <a:pt x="15143" y="1127"/>
                </a:cubicBezTo>
                <a:cubicBezTo>
                  <a:pt x="15133" y="1108"/>
                  <a:pt x="15141" y="1086"/>
                  <a:pt x="15160" y="1076"/>
                </a:cubicBezTo>
                <a:close/>
                <a:moveTo>
                  <a:pt x="15952" y="799"/>
                </a:moveTo>
                <a:lnTo>
                  <a:pt x="15965" y="796"/>
                </a:lnTo>
                <a:lnTo>
                  <a:pt x="15945" y="808"/>
                </a:lnTo>
                <a:lnTo>
                  <a:pt x="16289" y="419"/>
                </a:lnTo>
                <a:cubicBezTo>
                  <a:pt x="16303" y="404"/>
                  <a:pt x="16327" y="402"/>
                  <a:pt x="16342" y="416"/>
                </a:cubicBezTo>
                <a:cubicBezTo>
                  <a:pt x="16358" y="430"/>
                  <a:pt x="16360" y="454"/>
                  <a:pt x="16346" y="470"/>
                </a:cubicBezTo>
                <a:lnTo>
                  <a:pt x="16002" y="859"/>
                </a:lnTo>
                <a:cubicBezTo>
                  <a:pt x="15997" y="865"/>
                  <a:pt x="15990" y="869"/>
                  <a:pt x="15982" y="870"/>
                </a:cubicBezTo>
                <a:lnTo>
                  <a:pt x="15970" y="873"/>
                </a:lnTo>
                <a:cubicBezTo>
                  <a:pt x="15949" y="878"/>
                  <a:pt x="15929" y="866"/>
                  <a:pt x="15924" y="845"/>
                </a:cubicBezTo>
                <a:cubicBezTo>
                  <a:pt x="15919" y="825"/>
                  <a:pt x="15932" y="804"/>
                  <a:pt x="15952" y="799"/>
                </a:cubicBezTo>
                <a:close/>
                <a:moveTo>
                  <a:pt x="16525" y="216"/>
                </a:moveTo>
                <a:lnTo>
                  <a:pt x="16866" y="13"/>
                </a:lnTo>
                <a:cubicBezTo>
                  <a:pt x="16877" y="6"/>
                  <a:pt x="16890" y="6"/>
                  <a:pt x="16901" y="11"/>
                </a:cubicBezTo>
                <a:lnTo>
                  <a:pt x="17025" y="67"/>
                </a:lnTo>
                <a:cubicBezTo>
                  <a:pt x="17044" y="76"/>
                  <a:pt x="17052" y="98"/>
                  <a:pt x="17043" y="117"/>
                </a:cubicBezTo>
                <a:cubicBezTo>
                  <a:pt x="17035" y="137"/>
                  <a:pt x="17012" y="145"/>
                  <a:pt x="16993" y="136"/>
                </a:cubicBezTo>
                <a:lnTo>
                  <a:pt x="16870" y="80"/>
                </a:lnTo>
                <a:lnTo>
                  <a:pt x="16905" y="78"/>
                </a:lnTo>
                <a:lnTo>
                  <a:pt x="16564" y="281"/>
                </a:lnTo>
                <a:cubicBezTo>
                  <a:pt x="16546" y="292"/>
                  <a:pt x="16523" y="286"/>
                  <a:pt x="16512" y="268"/>
                </a:cubicBezTo>
                <a:cubicBezTo>
                  <a:pt x="16502" y="250"/>
                  <a:pt x="16507" y="227"/>
                  <a:pt x="16525" y="216"/>
                </a:cubicBezTo>
                <a:close/>
                <a:moveTo>
                  <a:pt x="17301" y="193"/>
                </a:moveTo>
                <a:lnTo>
                  <a:pt x="17357" y="219"/>
                </a:lnTo>
                <a:cubicBezTo>
                  <a:pt x="17367" y="223"/>
                  <a:pt x="17375" y="232"/>
                  <a:pt x="17378" y="242"/>
                </a:cubicBezTo>
                <a:lnTo>
                  <a:pt x="17515" y="692"/>
                </a:lnTo>
                <a:cubicBezTo>
                  <a:pt x="17521" y="712"/>
                  <a:pt x="17509" y="734"/>
                  <a:pt x="17489" y="740"/>
                </a:cubicBezTo>
                <a:cubicBezTo>
                  <a:pt x="17469" y="746"/>
                  <a:pt x="17448" y="735"/>
                  <a:pt x="17442" y="715"/>
                </a:cubicBezTo>
                <a:lnTo>
                  <a:pt x="17305" y="265"/>
                </a:lnTo>
                <a:lnTo>
                  <a:pt x="17326" y="288"/>
                </a:lnTo>
                <a:lnTo>
                  <a:pt x="17270" y="262"/>
                </a:lnTo>
                <a:cubicBezTo>
                  <a:pt x="17250" y="254"/>
                  <a:pt x="17242" y="231"/>
                  <a:pt x="17251" y="212"/>
                </a:cubicBezTo>
                <a:cubicBezTo>
                  <a:pt x="17259" y="193"/>
                  <a:pt x="17282" y="185"/>
                  <a:pt x="17301" y="193"/>
                </a:cubicBezTo>
                <a:close/>
                <a:moveTo>
                  <a:pt x="17603" y="983"/>
                </a:moveTo>
                <a:lnTo>
                  <a:pt x="17758" y="1492"/>
                </a:lnTo>
                <a:cubicBezTo>
                  <a:pt x="17764" y="1512"/>
                  <a:pt x="17753" y="1534"/>
                  <a:pt x="17732" y="1540"/>
                </a:cubicBezTo>
                <a:cubicBezTo>
                  <a:pt x="17712" y="1546"/>
                  <a:pt x="17691" y="1534"/>
                  <a:pt x="17685" y="1514"/>
                </a:cubicBezTo>
                <a:lnTo>
                  <a:pt x="17530" y="1005"/>
                </a:lnTo>
                <a:cubicBezTo>
                  <a:pt x="17524" y="985"/>
                  <a:pt x="17536" y="964"/>
                  <a:pt x="17556" y="958"/>
                </a:cubicBezTo>
                <a:cubicBezTo>
                  <a:pt x="17576" y="952"/>
                  <a:pt x="17597" y="963"/>
                  <a:pt x="17603" y="983"/>
                </a:cubicBezTo>
                <a:close/>
                <a:moveTo>
                  <a:pt x="17777" y="1700"/>
                </a:moveTo>
                <a:lnTo>
                  <a:pt x="17971" y="1204"/>
                </a:lnTo>
                <a:cubicBezTo>
                  <a:pt x="17978" y="1185"/>
                  <a:pt x="18000" y="1175"/>
                  <a:pt x="18020" y="1183"/>
                </a:cubicBezTo>
                <a:cubicBezTo>
                  <a:pt x="18039" y="1190"/>
                  <a:pt x="18049" y="1212"/>
                  <a:pt x="18041" y="1232"/>
                </a:cubicBezTo>
                <a:lnTo>
                  <a:pt x="17848" y="1728"/>
                </a:lnTo>
                <a:cubicBezTo>
                  <a:pt x="17841" y="1747"/>
                  <a:pt x="17819" y="1757"/>
                  <a:pt x="17799" y="1749"/>
                </a:cubicBezTo>
                <a:cubicBezTo>
                  <a:pt x="17780" y="1742"/>
                  <a:pt x="17770" y="1720"/>
                  <a:pt x="17777" y="1700"/>
                </a:cubicBezTo>
                <a:close/>
                <a:moveTo>
                  <a:pt x="18081" y="921"/>
                </a:moveTo>
                <a:lnTo>
                  <a:pt x="18214" y="580"/>
                </a:lnTo>
                <a:cubicBezTo>
                  <a:pt x="18216" y="576"/>
                  <a:pt x="18218" y="572"/>
                  <a:pt x="18220" y="569"/>
                </a:cubicBezTo>
                <a:lnTo>
                  <a:pt x="18326" y="442"/>
                </a:lnTo>
                <a:cubicBezTo>
                  <a:pt x="18339" y="425"/>
                  <a:pt x="18363" y="423"/>
                  <a:pt x="18379" y="437"/>
                </a:cubicBezTo>
                <a:cubicBezTo>
                  <a:pt x="18395" y="450"/>
                  <a:pt x="18398" y="474"/>
                  <a:pt x="18384" y="490"/>
                </a:cubicBezTo>
                <a:lnTo>
                  <a:pt x="18279" y="618"/>
                </a:lnTo>
                <a:lnTo>
                  <a:pt x="18285" y="607"/>
                </a:lnTo>
                <a:lnTo>
                  <a:pt x="18152" y="949"/>
                </a:lnTo>
                <a:cubicBezTo>
                  <a:pt x="18144" y="968"/>
                  <a:pt x="18122" y="978"/>
                  <a:pt x="18103" y="970"/>
                </a:cubicBezTo>
                <a:cubicBezTo>
                  <a:pt x="18083" y="963"/>
                  <a:pt x="18073" y="941"/>
                  <a:pt x="18081" y="921"/>
                </a:cubicBezTo>
                <a:close/>
                <a:moveTo>
                  <a:pt x="18519" y="207"/>
                </a:moveTo>
                <a:lnTo>
                  <a:pt x="18676" y="17"/>
                </a:lnTo>
                <a:cubicBezTo>
                  <a:pt x="18686" y="5"/>
                  <a:pt x="18703" y="0"/>
                  <a:pt x="18717" y="5"/>
                </a:cubicBezTo>
                <a:lnTo>
                  <a:pt x="18988" y="96"/>
                </a:lnTo>
                <a:cubicBezTo>
                  <a:pt x="19008" y="102"/>
                  <a:pt x="19019" y="124"/>
                  <a:pt x="19012" y="144"/>
                </a:cubicBezTo>
                <a:cubicBezTo>
                  <a:pt x="19006" y="164"/>
                  <a:pt x="18984" y="174"/>
                  <a:pt x="18964" y="168"/>
                </a:cubicBezTo>
                <a:lnTo>
                  <a:pt x="18964" y="168"/>
                </a:lnTo>
                <a:lnTo>
                  <a:pt x="18693" y="78"/>
                </a:lnTo>
                <a:lnTo>
                  <a:pt x="18735" y="66"/>
                </a:lnTo>
                <a:lnTo>
                  <a:pt x="18578" y="256"/>
                </a:lnTo>
                <a:cubicBezTo>
                  <a:pt x="18564" y="272"/>
                  <a:pt x="18541" y="274"/>
                  <a:pt x="18524" y="261"/>
                </a:cubicBezTo>
                <a:cubicBezTo>
                  <a:pt x="18508" y="247"/>
                  <a:pt x="18506" y="223"/>
                  <a:pt x="18519" y="207"/>
                </a:cubicBezTo>
                <a:close/>
                <a:moveTo>
                  <a:pt x="19272" y="159"/>
                </a:moveTo>
                <a:lnTo>
                  <a:pt x="19619" y="171"/>
                </a:lnTo>
                <a:lnTo>
                  <a:pt x="19612" y="172"/>
                </a:lnTo>
                <a:lnTo>
                  <a:pt x="19795" y="146"/>
                </a:lnTo>
                <a:cubicBezTo>
                  <a:pt x="19816" y="143"/>
                  <a:pt x="19835" y="158"/>
                  <a:pt x="19838" y="179"/>
                </a:cubicBezTo>
                <a:cubicBezTo>
                  <a:pt x="19841" y="199"/>
                  <a:pt x="19826" y="219"/>
                  <a:pt x="19806" y="221"/>
                </a:cubicBezTo>
                <a:lnTo>
                  <a:pt x="19623" y="247"/>
                </a:lnTo>
                <a:cubicBezTo>
                  <a:pt x="19621" y="247"/>
                  <a:pt x="19618" y="248"/>
                  <a:pt x="19616" y="247"/>
                </a:cubicBezTo>
                <a:lnTo>
                  <a:pt x="19269" y="235"/>
                </a:lnTo>
                <a:cubicBezTo>
                  <a:pt x="19248" y="235"/>
                  <a:pt x="19232" y="217"/>
                  <a:pt x="19232" y="196"/>
                </a:cubicBezTo>
                <a:cubicBezTo>
                  <a:pt x="19233" y="175"/>
                  <a:pt x="19251" y="159"/>
                  <a:pt x="19272" y="159"/>
                </a:cubicBezTo>
                <a:close/>
              </a:path>
            </a:pathLst>
          </a:custGeom>
          <a:solidFill>
            <a:srgbClr val="7F7F7F"/>
          </a:solidFill>
          <a:ln w="0" cap="flat">
            <a:solidFill>
              <a:srgbClr val="7F7F7F"/>
            </a:solidFill>
            <a:prstDash val="solid"/>
            <a:round/>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648" name="Freeform 363"/>
          <p:cNvSpPr>
            <a:spLocks/>
          </p:cNvSpPr>
          <p:nvPr/>
        </p:nvSpPr>
        <p:spPr bwMode="auto">
          <a:xfrm>
            <a:off x="1182086" y="2614406"/>
            <a:ext cx="6573715" cy="1944566"/>
          </a:xfrm>
          <a:custGeom>
            <a:avLst/>
            <a:gdLst>
              <a:gd name="T0" fmla="*/ 469 w 20106"/>
              <a:gd name="T1" fmla="*/ 5874 h 5958"/>
              <a:gd name="T2" fmla="*/ 1373 w 20106"/>
              <a:gd name="T3" fmla="*/ 4731 h 5958"/>
              <a:gd name="T4" fmla="*/ 1882 w 20106"/>
              <a:gd name="T5" fmla="*/ 4260 h 5958"/>
              <a:gd name="T6" fmla="*/ 2736 w 20106"/>
              <a:gd name="T7" fmla="*/ 3725 h 5958"/>
              <a:gd name="T8" fmla="*/ 3665 w 20106"/>
              <a:gd name="T9" fmla="*/ 3217 h 5958"/>
              <a:gd name="T10" fmla="*/ 4119 w 20106"/>
              <a:gd name="T11" fmla="*/ 2638 h 5958"/>
              <a:gd name="T12" fmla="*/ 5054 w 20106"/>
              <a:gd name="T13" fmla="*/ 2511 h 5958"/>
              <a:gd name="T14" fmla="*/ 5957 w 20106"/>
              <a:gd name="T15" fmla="*/ 2593 h 5958"/>
              <a:gd name="T16" fmla="*/ 6854 w 20106"/>
              <a:gd name="T17" fmla="*/ 2185 h 5958"/>
              <a:gd name="T18" fmla="*/ 7752 w 20106"/>
              <a:gd name="T19" fmla="*/ 1811 h 5958"/>
              <a:gd name="T20" fmla="*/ 8670 w 20106"/>
              <a:gd name="T21" fmla="*/ 1107 h 5958"/>
              <a:gd name="T22" fmla="*/ 9146 w 20106"/>
              <a:gd name="T23" fmla="*/ 1021 h 5958"/>
              <a:gd name="T24" fmla="*/ 10067 w 20106"/>
              <a:gd name="T25" fmla="*/ 1072 h 5958"/>
              <a:gd name="T26" fmla="*/ 10940 w 20106"/>
              <a:gd name="T27" fmla="*/ 867 h 5958"/>
              <a:gd name="T28" fmla="*/ 11425 w 20106"/>
              <a:gd name="T29" fmla="*/ 554 h 5958"/>
              <a:gd name="T30" fmla="*/ 12324 w 20106"/>
              <a:gd name="T31" fmla="*/ 558 h 5958"/>
              <a:gd name="T32" fmla="*/ 13243 w 20106"/>
              <a:gd name="T33" fmla="*/ 538 h 5958"/>
              <a:gd name="T34" fmla="*/ 13701 w 20106"/>
              <a:gd name="T35" fmla="*/ 314 h 5958"/>
              <a:gd name="T36" fmla="*/ 14617 w 20106"/>
              <a:gd name="T37" fmla="*/ 436 h 5958"/>
              <a:gd name="T38" fmla="*/ 15510 w 20106"/>
              <a:gd name="T39" fmla="*/ 514 h 5958"/>
              <a:gd name="T40" fmla="*/ 16410 w 20106"/>
              <a:gd name="T41" fmla="*/ 206 h 5958"/>
              <a:gd name="T42" fmla="*/ 17353 w 20106"/>
              <a:gd name="T43" fmla="*/ 237 h 5958"/>
              <a:gd name="T44" fmla="*/ 17766 w 20106"/>
              <a:gd name="T45" fmla="*/ 1405 h 5958"/>
              <a:gd name="T46" fmla="*/ 18699 w 20106"/>
              <a:gd name="T47" fmla="*/ 850 h 5958"/>
              <a:gd name="T48" fmla="*/ 19626 w 20106"/>
              <a:gd name="T49" fmla="*/ 1288 h 5958"/>
              <a:gd name="T50" fmla="*/ 20104 w 20106"/>
              <a:gd name="T51" fmla="*/ 1369 h 5958"/>
              <a:gd name="T52" fmla="*/ 19599 w 20106"/>
              <a:gd name="T53" fmla="*/ 1355 h 5958"/>
              <a:gd name="T54" fmla="*/ 18710 w 20106"/>
              <a:gd name="T55" fmla="*/ 921 h 5958"/>
              <a:gd name="T56" fmla="*/ 17818 w 20106"/>
              <a:gd name="T57" fmla="*/ 1454 h 5958"/>
              <a:gd name="T58" fmla="*/ 17303 w 20106"/>
              <a:gd name="T59" fmla="*/ 283 h 5958"/>
              <a:gd name="T60" fmla="*/ 16895 w 20106"/>
              <a:gd name="T61" fmla="*/ 70 h 5958"/>
              <a:gd name="T62" fmla="*/ 15976 w 20106"/>
              <a:gd name="T63" fmla="*/ 537 h 5958"/>
              <a:gd name="T64" fmla="*/ 15048 w 20106"/>
              <a:gd name="T65" fmla="*/ 671 h 5958"/>
              <a:gd name="T66" fmla="*/ 14147 w 20106"/>
              <a:gd name="T67" fmla="*/ 449 h 5958"/>
              <a:gd name="T68" fmla="*/ 13256 w 20106"/>
              <a:gd name="T69" fmla="*/ 606 h 5958"/>
              <a:gd name="T70" fmla="*/ 12788 w 20106"/>
              <a:gd name="T71" fmla="*/ 581 h 5958"/>
              <a:gd name="T72" fmla="*/ 11872 w 20106"/>
              <a:gd name="T73" fmla="*/ 685 h 5958"/>
              <a:gd name="T74" fmla="*/ 10984 w 20106"/>
              <a:gd name="T75" fmla="*/ 923 h 5958"/>
              <a:gd name="T76" fmla="*/ 10494 w 20106"/>
              <a:gd name="T77" fmla="*/ 1335 h 5958"/>
              <a:gd name="T78" fmla="*/ 9595 w 20106"/>
              <a:gd name="T79" fmla="*/ 1109 h 5958"/>
              <a:gd name="T80" fmla="*/ 8695 w 20106"/>
              <a:gd name="T81" fmla="*/ 1173 h 5958"/>
              <a:gd name="T82" fmla="*/ 8257 w 20106"/>
              <a:gd name="T83" fmla="*/ 1444 h 5958"/>
              <a:gd name="T84" fmla="*/ 7332 w 20106"/>
              <a:gd name="T85" fmla="*/ 2100 h 5958"/>
              <a:gd name="T86" fmla="*/ 5971 w 20106"/>
              <a:gd name="T87" fmla="*/ 2662 h 5958"/>
              <a:gd name="T88" fmla="*/ 5494 w 20106"/>
              <a:gd name="T89" fmla="*/ 2661 h 5958"/>
              <a:gd name="T90" fmla="*/ 4610 w 20106"/>
              <a:gd name="T91" fmla="*/ 2453 h 5958"/>
              <a:gd name="T92" fmla="*/ 3709 w 20106"/>
              <a:gd name="T93" fmla="*/ 3272 h 5958"/>
              <a:gd name="T94" fmla="*/ 2787 w 20106"/>
              <a:gd name="T95" fmla="*/ 3773 h 5958"/>
              <a:gd name="T96" fmla="*/ 2325 w 20106"/>
              <a:gd name="T97" fmla="*/ 4661 h 5958"/>
              <a:gd name="T98" fmla="*/ 1886 w 20106"/>
              <a:gd name="T99" fmla="*/ 4315 h 5958"/>
              <a:gd name="T100" fmla="*/ 979 w 20106"/>
              <a:gd name="T101" fmla="*/ 5540 h 5958"/>
              <a:gd name="T102" fmla="*/ 494 w 20106"/>
              <a:gd name="T103" fmla="*/ 5937 h 5958"/>
              <a:gd name="T104" fmla="*/ 35 w 20106"/>
              <a:gd name="T105" fmla="*/ 5886 h 5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06" h="5958">
                <a:moveTo>
                  <a:pt x="35" y="5886"/>
                </a:moveTo>
                <a:lnTo>
                  <a:pt x="491" y="5866"/>
                </a:lnTo>
                <a:lnTo>
                  <a:pt x="469" y="5874"/>
                </a:lnTo>
                <a:lnTo>
                  <a:pt x="925" y="5494"/>
                </a:lnTo>
                <a:lnTo>
                  <a:pt x="917" y="5503"/>
                </a:lnTo>
                <a:lnTo>
                  <a:pt x="1373" y="4731"/>
                </a:lnTo>
                <a:cubicBezTo>
                  <a:pt x="1375" y="4729"/>
                  <a:pt x="1377" y="4726"/>
                  <a:pt x="1379" y="4724"/>
                </a:cubicBezTo>
                <a:lnTo>
                  <a:pt x="1835" y="4264"/>
                </a:lnTo>
                <a:cubicBezTo>
                  <a:pt x="1847" y="4251"/>
                  <a:pt x="1867" y="4250"/>
                  <a:pt x="1882" y="4260"/>
                </a:cubicBezTo>
                <a:lnTo>
                  <a:pt x="2338" y="4596"/>
                </a:lnTo>
                <a:lnTo>
                  <a:pt x="2284" y="4609"/>
                </a:lnTo>
                <a:lnTo>
                  <a:pt x="2736" y="3725"/>
                </a:lnTo>
                <a:cubicBezTo>
                  <a:pt x="2740" y="3719"/>
                  <a:pt x="2744" y="3714"/>
                  <a:pt x="2750" y="3710"/>
                </a:cubicBezTo>
                <a:lnTo>
                  <a:pt x="3206" y="3442"/>
                </a:lnTo>
                <a:lnTo>
                  <a:pt x="3665" y="3217"/>
                </a:lnTo>
                <a:lnTo>
                  <a:pt x="3652" y="3227"/>
                </a:lnTo>
                <a:lnTo>
                  <a:pt x="4108" y="2647"/>
                </a:lnTo>
                <a:cubicBezTo>
                  <a:pt x="4111" y="2643"/>
                  <a:pt x="4115" y="2640"/>
                  <a:pt x="4119" y="2638"/>
                </a:cubicBezTo>
                <a:lnTo>
                  <a:pt x="4575" y="2390"/>
                </a:lnTo>
                <a:cubicBezTo>
                  <a:pt x="4583" y="2385"/>
                  <a:pt x="4593" y="2384"/>
                  <a:pt x="4602" y="2387"/>
                </a:cubicBezTo>
                <a:lnTo>
                  <a:pt x="5054" y="2511"/>
                </a:lnTo>
                <a:lnTo>
                  <a:pt x="5507" y="2590"/>
                </a:lnTo>
                <a:lnTo>
                  <a:pt x="5501" y="2589"/>
                </a:lnTo>
                <a:lnTo>
                  <a:pt x="5957" y="2593"/>
                </a:lnTo>
                <a:lnTo>
                  <a:pt x="5942" y="2597"/>
                </a:lnTo>
                <a:lnTo>
                  <a:pt x="6398" y="2389"/>
                </a:lnTo>
                <a:lnTo>
                  <a:pt x="6854" y="2185"/>
                </a:lnTo>
                <a:lnTo>
                  <a:pt x="7309" y="2031"/>
                </a:lnTo>
                <a:lnTo>
                  <a:pt x="7760" y="1805"/>
                </a:lnTo>
                <a:lnTo>
                  <a:pt x="7752" y="1811"/>
                </a:lnTo>
                <a:lnTo>
                  <a:pt x="8208" y="1391"/>
                </a:lnTo>
                <a:cubicBezTo>
                  <a:pt x="8210" y="1389"/>
                  <a:pt x="8212" y="1388"/>
                  <a:pt x="8214" y="1387"/>
                </a:cubicBezTo>
                <a:lnTo>
                  <a:pt x="8670" y="1107"/>
                </a:lnTo>
                <a:cubicBezTo>
                  <a:pt x="8673" y="1104"/>
                  <a:pt x="8678" y="1103"/>
                  <a:pt x="8682" y="1102"/>
                </a:cubicBezTo>
                <a:lnTo>
                  <a:pt x="9138" y="1022"/>
                </a:lnTo>
                <a:cubicBezTo>
                  <a:pt x="9141" y="1022"/>
                  <a:pt x="9143" y="1021"/>
                  <a:pt x="9146" y="1021"/>
                </a:cubicBezTo>
                <a:lnTo>
                  <a:pt x="9598" y="1037"/>
                </a:lnTo>
                <a:lnTo>
                  <a:pt x="10055" y="1070"/>
                </a:lnTo>
                <a:cubicBezTo>
                  <a:pt x="10059" y="1070"/>
                  <a:pt x="10063" y="1071"/>
                  <a:pt x="10067" y="1072"/>
                </a:cubicBezTo>
                <a:lnTo>
                  <a:pt x="10523" y="1268"/>
                </a:lnTo>
                <a:lnTo>
                  <a:pt x="10484" y="1275"/>
                </a:lnTo>
                <a:lnTo>
                  <a:pt x="10940" y="867"/>
                </a:lnTo>
                <a:cubicBezTo>
                  <a:pt x="10942" y="866"/>
                  <a:pt x="10943" y="864"/>
                  <a:pt x="10944" y="864"/>
                </a:cubicBezTo>
                <a:lnTo>
                  <a:pt x="11400" y="560"/>
                </a:lnTo>
                <a:cubicBezTo>
                  <a:pt x="11408" y="555"/>
                  <a:pt x="11417" y="553"/>
                  <a:pt x="11425" y="554"/>
                </a:cubicBezTo>
                <a:lnTo>
                  <a:pt x="11881" y="614"/>
                </a:lnTo>
                <a:lnTo>
                  <a:pt x="11872" y="614"/>
                </a:lnTo>
                <a:lnTo>
                  <a:pt x="12324" y="558"/>
                </a:lnTo>
                <a:lnTo>
                  <a:pt x="12781" y="510"/>
                </a:lnTo>
                <a:cubicBezTo>
                  <a:pt x="12783" y="509"/>
                  <a:pt x="12785" y="509"/>
                  <a:pt x="12787" y="510"/>
                </a:cubicBezTo>
                <a:lnTo>
                  <a:pt x="13243" y="538"/>
                </a:lnTo>
                <a:lnTo>
                  <a:pt x="13225" y="541"/>
                </a:lnTo>
                <a:lnTo>
                  <a:pt x="13681" y="317"/>
                </a:lnTo>
                <a:cubicBezTo>
                  <a:pt x="13687" y="314"/>
                  <a:pt x="13694" y="313"/>
                  <a:pt x="13701" y="314"/>
                </a:cubicBezTo>
                <a:lnTo>
                  <a:pt x="14157" y="378"/>
                </a:lnTo>
                <a:lnTo>
                  <a:pt x="14609" y="434"/>
                </a:lnTo>
                <a:cubicBezTo>
                  <a:pt x="14612" y="434"/>
                  <a:pt x="14614" y="435"/>
                  <a:pt x="14617" y="436"/>
                </a:cubicBezTo>
                <a:lnTo>
                  <a:pt x="15073" y="604"/>
                </a:lnTo>
                <a:lnTo>
                  <a:pt x="15054" y="602"/>
                </a:lnTo>
                <a:lnTo>
                  <a:pt x="15510" y="514"/>
                </a:lnTo>
                <a:lnTo>
                  <a:pt x="15969" y="466"/>
                </a:lnTo>
                <a:lnTo>
                  <a:pt x="15954" y="470"/>
                </a:lnTo>
                <a:lnTo>
                  <a:pt x="16410" y="206"/>
                </a:lnTo>
                <a:lnTo>
                  <a:pt x="16866" y="5"/>
                </a:lnTo>
                <a:cubicBezTo>
                  <a:pt x="16876" y="0"/>
                  <a:pt x="16887" y="0"/>
                  <a:pt x="16897" y="5"/>
                </a:cubicBezTo>
                <a:lnTo>
                  <a:pt x="17353" y="237"/>
                </a:lnTo>
                <a:cubicBezTo>
                  <a:pt x="17361" y="241"/>
                  <a:pt x="17367" y="248"/>
                  <a:pt x="17370" y="256"/>
                </a:cubicBezTo>
                <a:lnTo>
                  <a:pt x="17826" y="1416"/>
                </a:lnTo>
                <a:lnTo>
                  <a:pt x="17766" y="1405"/>
                </a:lnTo>
                <a:lnTo>
                  <a:pt x="18222" y="929"/>
                </a:lnTo>
                <a:cubicBezTo>
                  <a:pt x="18228" y="923"/>
                  <a:pt x="18235" y="919"/>
                  <a:pt x="18243" y="918"/>
                </a:cubicBezTo>
                <a:lnTo>
                  <a:pt x="18699" y="850"/>
                </a:lnTo>
                <a:cubicBezTo>
                  <a:pt x="18707" y="849"/>
                  <a:pt x="18715" y="850"/>
                  <a:pt x="18722" y="854"/>
                </a:cubicBezTo>
                <a:lnTo>
                  <a:pt x="19174" y="1110"/>
                </a:lnTo>
                <a:lnTo>
                  <a:pt x="19626" y="1288"/>
                </a:lnTo>
                <a:lnTo>
                  <a:pt x="19616" y="1286"/>
                </a:lnTo>
                <a:lnTo>
                  <a:pt x="20072" y="1330"/>
                </a:lnTo>
                <a:cubicBezTo>
                  <a:pt x="20092" y="1332"/>
                  <a:pt x="20106" y="1349"/>
                  <a:pt x="20104" y="1369"/>
                </a:cubicBezTo>
                <a:cubicBezTo>
                  <a:pt x="20102" y="1389"/>
                  <a:pt x="20085" y="1403"/>
                  <a:pt x="20065" y="1401"/>
                </a:cubicBezTo>
                <a:lnTo>
                  <a:pt x="19609" y="1357"/>
                </a:lnTo>
                <a:cubicBezTo>
                  <a:pt x="19606" y="1357"/>
                  <a:pt x="19602" y="1356"/>
                  <a:pt x="19599" y="1355"/>
                </a:cubicBezTo>
                <a:lnTo>
                  <a:pt x="19139" y="1173"/>
                </a:lnTo>
                <a:lnTo>
                  <a:pt x="18687" y="917"/>
                </a:lnTo>
                <a:lnTo>
                  <a:pt x="18710" y="921"/>
                </a:lnTo>
                <a:lnTo>
                  <a:pt x="18254" y="989"/>
                </a:lnTo>
                <a:lnTo>
                  <a:pt x="18274" y="978"/>
                </a:lnTo>
                <a:lnTo>
                  <a:pt x="17818" y="1454"/>
                </a:lnTo>
                <a:cubicBezTo>
                  <a:pt x="17810" y="1463"/>
                  <a:pt x="17798" y="1467"/>
                  <a:pt x="17786" y="1465"/>
                </a:cubicBezTo>
                <a:cubicBezTo>
                  <a:pt x="17773" y="1462"/>
                  <a:pt x="17763" y="1454"/>
                  <a:pt x="17759" y="1443"/>
                </a:cubicBezTo>
                <a:lnTo>
                  <a:pt x="17303" y="283"/>
                </a:lnTo>
                <a:lnTo>
                  <a:pt x="17320" y="302"/>
                </a:lnTo>
                <a:lnTo>
                  <a:pt x="16864" y="70"/>
                </a:lnTo>
                <a:lnTo>
                  <a:pt x="16895" y="70"/>
                </a:lnTo>
                <a:lnTo>
                  <a:pt x="16447" y="269"/>
                </a:lnTo>
                <a:lnTo>
                  <a:pt x="15991" y="533"/>
                </a:lnTo>
                <a:cubicBezTo>
                  <a:pt x="15986" y="535"/>
                  <a:pt x="15981" y="537"/>
                  <a:pt x="15976" y="537"/>
                </a:cubicBezTo>
                <a:lnTo>
                  <a:pt x="15523" y="585"/>
                </a:lnTo>
                <a:lnTo>
                  <a:pt x="15067" y="673"/>
                </a:lnTo>
                <a:cubicBezTo>
                  <a:pt x="15061" y="674"/>
                  <a:pt x="15054" y="674"/>
                  <a:pt x="15048" y="671"/>
                </a:cubicBezTo>
                <a:lnTo>
                  <a:pt x="14592" y="503"/>
                </a:lnTo>
                <a:lnTo>
                  <a:pt x="14600" y="505"/>
                </a:lnTo>
                <a:lnTo>
                  <a:pt x="14147" y="449"/>
                </a:lnTo>
                <a:lnTo>
                  <a:pt x="13691" y="385"/>
                </a:lnTo>
                <a:lnTo>
                  <a:pt x="13712" y="382"/>
                </a:lnTo>
                <a:lnTo>
                  <a:pt x="13256" y="606"/>
                </a:lnTo>
                <a:cubicBezTo>
                  <a:pt x="13251" y="609"/>
                  <a:pt x="13245" y="610"/>
                  <a:pt x="13238" y="609"/>
                </a:cubicBezTo>
                <a:lnTo>
                  <a:pt x="12782" y="581"/>
                </a:lnTo>
                <a:lnTo>
                  <a:pt x="12788" y="581"/>
                </a:lnTo>
                <a:lnTo>
                  <a:pt x="12333" y="629"/>
                </a:lnTo>
                <a:lnTo>
                  <a:pt x="11881" y="685"/>
                </a:lnTo>
                <a:cubicBezTo>
                  <a:pt x="11878" y="686"/>
                  <a:pt x="11875" y="686"/>
                  <a:pt x="11872" y="685"/>
                </a:cubicBezTo>
                <a:lnTo>
                  <a:pt x="11416" y="625"/>
                </a:lnTo>
                <a:lnTo>
                  <a:pt x="11440" y="619"/>
                </a:lnTo>
                <a:lnTo>
                  <a:pt x="10984" y="923"/>
                </a:lnTo>
                <a:lnTo>
                  <a:pt x="10988" y="920"/>
                </a:lnTo>
                <a:lnTo>
                  <a:pt x="10532" y="1328"/>
                </a:lnTo>
                <a:cubicBezTo>
                  <a:pt x="10522" y="1338"/>
                  <a:pt x="10507" y="1340"/>
                  <a:pt x="10494" y="1335"/>
                </a:cubicBezTo>
                <a:lnTo>
                  <a:pt x="10038" y="1139"/>
                </a:lnTo>
                <a:lnTo>
                  <a:pt x="10050" y="1141"/>
                </a:lnTo>
                <a:lnTo>
                  <a:pt x="9595" y="1109"/>
                </a:lnTo>
                <a:lnTo>
                  <a:pt x="9143" y="1093"/>
                </a:lnTo>
                <a:lnTo>
                  <a:pt x="9151" y="1093"/>
                </a:lnTo>
                <a:lnTo>
                  <a:pt x="8695" y="1173"/>
                </a:lnTo>
                <a:lnTo>
                  <a:pt x="8707" y="1168"/>
                </a:lnTo>
                <a:lnTo>
                  <a:pt x="8251" y="1448"/>
                </a:lnTo>
                <a:lnTo>
                  <a:pt x="8257" y="1444"/>
                </a:lnTo>
                <a:lnTo>
                  <a:pt x="7801" y="1864"/>
                </a:lnTo>
                <a:cubicBezTo>
                  <a:pt x="7798" y="1866"/>
                  <a:pt x="7796" y="1868"/>
                  <a:pt x="7793" y="1870"/>
                </a:cubicBezTo>
                <a:lnTo>
                  <a:pt x="7332" y="2100"/>
                </a:lnTo>
                <a:lnTo>
                  <a:pt x="6883" y="2250"/>
                </a:lnTo>
                <a:lnTo>
                  <a:pt x="6427" y="2454"/>
                </a:lnTo>
                <a:lnTo>
                  <a:pt x="5971" y="2662"/>
                </a:lnTo>
                <a:cubicBezTo>
                  <a:pt x="5967" y="2664"/>
                  <a:pt x="5961" y="2666"/>
                  <a:pt x="5956" y="2665"/>
                </a:cubicBezTo>
                <a:lnTo>
                  <a:pt x="5500" y="2661"/>
                </a:lnTo>
                <a:cubicBezTo>
                  <a:pt x="5498" y="2661"/>
                  <a:pt x="5496" y="2661"/>
                  <a:pt x="5494" y="2661"/>
                </a:cubicBezTo>
                <a:lnTo>
                  <a:pt x="5035" y="2580"/>
                </a:lnTo>
                <a:lnTo>
                  <a:pt x="4583" y="2456"/>
                </a:lnTo>
                <a:lnTo>
                  <a:pt x="4610" y="2453"/>
                </a:lnTo>
                <a:lnTo>
                  <a:pt x="4154" y="2701"/>
                </a:lnTo>
                <a:lnTo>
                  <a:pt x="4165" y="2692"/>
                </a:lnTo>
                <a:lnTo>
                  <a:pt x="3709" y="3272"/>
                </a:lnTo>
                <a:cubicBezTo>
                  <a:pt x="3705" y="3276"/>
                  <a:pt x="3701" y="3279"/>
                  <a:pt x="3696" y="3282"/>
                </a:cubicBezTo>
                <a:lnTo>
                  <a:pt x="3243" y="3505"/>
                </a:lnTo>
                <a:lnTo>
                  <a:pt x="2787" y="3773"/>
                </a:lnTo>
                <a:lnTo>
                  <a:pt x="2801" y="3758"/>
                </a:lnTo>
                <a:lnTo>
                  <a:pt x="2349" y="4642"/>
                </a:lnTo>
                <a:cubicBezTo>
                  <a:pt x="2344" y="4651"/>
                  <a:pt x="2335" y="4658"/>
                  <a:pt x="2325" y="4661"/>
                </a:cubicBezTo>
                <a:cubicBezTo>
                  <a:pt x="2314" y="4663"/>
                  <a:pt x="2304" y="4661"/>
                  <a:pt x="2295" y="4654"/>
                </a:cubicBezTo>
                <a:lnTo>
                  <a:pt x="1839" y="4318"/>
                </a:lnTo>
                <a:lnTo>
                  <a:pt x="1886" y="4315"/>
                </a:lnTo>
                <a:lnTo>
                  <a:pt x="1430" y="4775"/>
                </a:lnTo>
                <a:lnTo>
                  <a:pt x="1435" y="4768"/>
                </a:lnTo>
                <a:lnTo>
                  <a:pt x="979" y="5540"/>
                </a:lnTo>
                <a:cubicBezTo>
                  <a:pt x="977" y="5543"/>
                  <a:pt x="975" y="5546"/>
                  <a:pt x="972" y="5549"/>
                </a:cubicBezTo>
                <a:lnTo>
                  <a:pt x="516" y="5929"/>
                </a:lnTo>
                <a:cubicBezTo>
                  <a:pt x="509" y="5934"/>
                  <a:pt x="502" y="5937"/>
                  <a:pt x="494" y="5937"/>
                </a:cubicBezTo>
                <a:lnTo>
                  <a:pt x="38" y="5957"/>
                </a:lnTo>
                <a:cubicBezTo>
                  <a:pt x="18" y="5958"/>
                  <a:pt x="1" y="5943"/>
                  <a:pt x="1" y="5923"/>
                </a:cubicBezTo>
                <a:cubicBezTo>
                  <a:pt x="0" y="5903"/>
                  <a:pt x="15" y="5886"/>
                  <a:pt x="35" y="5886"/>
                </a:cubicBezTo>
                <a:close/>
              </a:path>
            </a:pathLst>
          </a:custGeom>
          <a:solidFill>
            <a:srgbClr val="8EA5CB"/>
          </a:solidFill>
          <a:ln w="1588" cap="flat">
            <a:solidFill>
              <a:srgbClr val="8EA5CB"/>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649" name="Freeform 364"/>
          <p:cNvSpPr>
            <a:spLocks noEditPoints="1"/>
          </p:cNvSpPr>
          <p:nvPr/>
        </p:nvSpPr>
        <p:spPr bwMode="auto">
          <a:xfrm>
            <a:off x="1147398" y="4494337"/>
            <a:ext cx="76200" cy="74735"/>
          </a:xfrm>
          <a:custGeom>
            <a:avLst/>
            <a:gdLst>
              <a:gd name="T0" fmla="*/ 26 w 52"/>
              <a:gd name="T1" fmla="*/ 0 h 51"/>
              <a:gd name="T2" fmla="*/ 26 w 52"/>
              <a:gd name="T3" fmla="*/ 51 h 51"/>
              <a:gd name="T4" fmla="*/ 26 w 52"/>
              <a:gd name="T5" fmla="*/ 0 h 51"/>
              <a:gd name="T6" fmla="*/ 0 w 52"/>
              <a:gd name="T7" fmla="*/ 26 h 51"/>
              <a:gd name="T8" fmla="*/ 52 w 52"/>
              <a:gd name="T9" fmla="*/ 26 h 51"/>
              <a:gd name="T10" fmla="*/ 0 w 52"/>
              <a:gd name="T11" fmla="*/ 26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51" name="Freeform 366"/>
          <p:cNvSpPr>
            <a:spLocks noEditPoints="1"/>
          </p:cNvSpPr>
          <p:nvPr/>
        </p:nvSpPr>
        <p:spPr bwMode="auto">
          <a:xfrm>
            <a:off x="1296867" y="4487009"/>
            <a:ext cx="74735" cy="76200"/>
          </a:xfrm>
          <a:custGeom>
            <a:avLst/>
            <a:gdLst>
              <a:gd name="T0" fmla="*/ 26 w 51"/>
              <a:gd name="T1" fmla="*/ 0 h 52"/>
              <a:gd name="T2" fmla="*/ 26 w 51"/>
              <a:gd name="T3" fmla="*/ 52 h 52"/>
              <a:gd name="T4" fmla="*/ 26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6" y="0"/>
                </a:moveTo>
                <a:lnTo>
                  <a:pt x="26" y="52"/>
                </a:lnTo>
                <a:lnTo>
                  <a:pt x="26"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53" name="Freeform 368"/>
          <p:cNvSpPr>
            <a:spLocks noEditPoints="1"/>
          </p:cNvSpPr>
          <p:nvPr/>
        </p:nvSpPr>
        <p:spPr bwMode="auto">
          <a:xfrm>
            <a:off x="1444870" y="4363917"/>
            <a:ext cx="76200" cy="74735"/>
          </a:xfrm>
          <a:custGeom>
            <a:avLst/>
            <a:gdLst>
              <a:gd name="T0" fmla="*/ 26 w 52"/>
              <a:gd name="T1" fmla="*/ 0 h 51"/>
              <a:gd name="T2" fmla="*/ 26 w 52"/>
              <a:gd name="T3" fmla="*/ 51 h 51"/>
              <a:gd name="T4" fmla="*/ 26 w 52"/>
              <a:gd name="T5" fmla="*/ 0 h 51"/>
              <a:gd name="T6" fmla="*/ 0 w 52"/>
              <a:gd name="T7" fmla="*/ 25 h 51"/>
              <a:gd name="T8" fmla="*/ 52 w 52"/>
              <a:gd name="T9" fmla="*/ 25 h 51"/>
              <a:gd name="T10" fmla="*/ 0 w 52"/>
              <a:gd name="T11" fmla="*/ 25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5"/>
                </a:moveTo>
                <a:lnTo>
                  <a:pt x="52" y="25"/>
                </a:lnTo>
                <a:lnTo>
                  <a:pt x="0" y="25"/>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55" name="Freeform 370"/>
          <p:cNvSpPr>
            <a:spLocks noEditPoints="1"/>
          </p:cNvSpPr>
          <p:nvPr/>
        </p:nvSpPr>
        <p:spPr bwMode="auto">
          <a:xfrm>
            <a:off x="1594339" y="4111871"/>
            <a:ext cx="76200" cy="74735"/>
          </a:xfrm>
          <a:custGeom>
            <a:avLst/>
            <a:gdLst>
              <a:gd name="T0" fmla="*/ 26 w 52"/>
              <a:gd name="T1" fmla="*/ 0 h 51"/>
              <a:gd name="T2" fmla="*/ 26 w 52"/>
              <a:gd name="T3" fmla="*/ 51 h 51"/>
              <a:gd name="T4" fmla="*/ 26 w 52"/>
              <a:gd name="T5" fmla="*/ 0 h 51"/>
              <a:gd name="T6" fmla="*/ 0 w 52"/>
              <a:gd name="T7" fmla="*/ 25 h 51"/>
              <a:gd name="T8" fmla="*/ 52 w 52"/>
              <a:gd name="T9" fmla="*/ 25 h 51"/>
              <a:gd name="T10" fmla="*/ 0 w 52"/>
              <a:gd name="T11" fmla="*/ 25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5"/>
                </a:moveTo>
                <a:lnTo>
                  <a:pt x="52" y="25"/>
                </a:lnTo>
                <a:lnTo>
                  <a:pt x="0" y="25"/>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57" name="Freeform 372"/>
          <p:cNvSpPr>
            <a:spLocks noEditPoints="1"/>
          </p:cNvSpPr>
          <p:nvPr/>
        </p:nvSpPr>
        <p:spPr bwMode="auto">
          <a:xfrm>
            <a:off x="1743809" y="396093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61" name="Freeform 376"/>
          <p:cNvSpPr>
            <a:spLocks noEditPoints="1"/>
          </p:cNvSpPr>
          <p:nvPr/>
        </p:nvSpPr>
        <p:spPr bwMode="auto">
          <a:xfrm>
            <a:off x="2041283" y="3782159"/>
            <a:ext cx="74735" cy="76200"/>
          </a:xfrm>
          <a:custGeom>
            <a:avLst/>
            <a:gdLst>
              <a:gd name="T0" fmla="*/ 25 w 51"/>
              <a:gd name="T1" fmla="*/ 0 h 52"/>
              <a:gd name="T2" fmla="*/ 25 w 51"/>
              <a:gd name="T3" fmla="*/ 52 h 52"/>
              <a:gd name="T4" fmla="*/ 25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5" y="0"/>
                </a:moveTo>
                <a:lnTo>
                  <a:pt x="25" y="52"/>
                </a:lnTo>
                <a:lnTo>
                  <a:pt x="25"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63" name="Freeform 378"/>
          <p:cNvSpPr>
            <a:spLocks noEditPoints="1"/>
          </p:cNvSpPr>
          <p:nvPr/>
        </p:nvSpPr>
        <p:spPr bwMode="auto">
          <a:xfrm>
            <a:off x="2189286" y="369423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65" name="Freeform 380"/>
          <p:cNvSpPr>
            <a:spLocks noEditPoints="1"/>
          </p:cNvSpPr>
          <p:nvPr/>
        </p:nvSpPr>
        <p:spPr bwMode="auto">
          <a:xfrm>
            <a:off x="2338755" y="3620967"/>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67" name="Freeform 382"/>
          <p:cNvSpPr>
            <a:spLocks noEditPoints="1"/>
          </p:cNvSpPr>
          <p:nvPr/>
        </p:nvSpPr>
        <p:spPr bwMode="auto">
          <a:xfrm>
            <a:off x="2488225" y="3431932"/>
            <a:ext cx="74735" cy="76200"/>
          </a:xfrm>
          <a:custGeom>
            <a:avLst/>
            <a:gdLst>
              <a:gd name="T0" fmla="*/ 26 w 51"/>
              <a:gd name="T1" fmla="*/ 0 h 52"/>
              <a:gd name="T2" fmla="*/ 26 w 51"/>
              <a:gd name="T3" fmla="*/ 52 h 52"/>
              <a:gd name="T4" fmla="*/ 26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6" y="0"/>
                </a:moveTo>
                <a:lnTo>
                  <a:pt x="26" y="52"/>
                </a:lnTo>
                <a:lnTo>
                  <a:pt x="26"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69" name="Freeform 384"/>
          <p:cNvSpPr>
            <a:spLocks noEditPoints="1"/>
          </p:cNvSpPr>
          <p:nvPr/>
        </p:nvSpPr>
        <p:spPr bwMode="auto">
          <a:xfrm>
            <a:off x="2636228" y="335133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71" name="Freeform 386"/>
          <p:cNvSpPr>
            <a:spLocks noEditPoints="1"/>
          </p:cNvSpPr>
          <p:nvPr/>
        </p:nvSpPr>
        <p:spPr bwMode="auto">
          <a:xfrm>
            <a:off x="2784232" y="3392367"/>
            <a:ext cx="76200" cy="74735"/>
          </a:xfrm>
          <a:custGeom>
            <a:avLst/>
            <a:gdLst>
              <a:gd name="T0" fmla="*/ 26 w 52"/>
              <a:gd name="T1" fmla="*/ 0 h 51"/>
              <a:gd name="T2" fmla="*/ 26 w 52"/>
              <a:gd name="T3" fmla="*/ 51 h 51"/>
              <a:gd name="T4" fmla="*/ 26 w 52"/>
              <a:gd name="T5" fmla="*/ 0 h 51"/>
              <a:gd name="T6" fmla="*/ 0 w 52"/>
              <a:gd name="T7" fmla="*/ 25 h 51"/>
              <a:gd name="T8" fmla="*/ 52 w 52"/>
              <a:gd name="T9" fmla="*/ 25 h 51"/>
              <a:gd name="T10" fmla="*/ 0 w 52"/>
              <a:gd name="T11" fmla="*/ 25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5"/>
                </a:moveTo>
                <a:lnTo>
                  <a:pt x="52" y="25"/>
                </a:lnTo>
                <a:lnTo>
                  <a:pt x="0" y="25"/>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73" name="Freeform 388"/>
          <p:cNvSpPr>
            <a:spLocks noEditPoints="1"/>
          </p:cNvSpPr>
          <p:nvPr/>
        </p:nvSpPr>
        <p:spPr bwMode="auto">
          <a:xfrm>
            <a:off x="2933701" y="3417278"/>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77" name="Freeform 392"/>
          <p:cNvSpPr>
            <a:spLocks noEditPoints="1"/>
          </p:cNvSpPr>
          <p:nvPr/>
        </p:nvSpPr>
        <p:spPr bwMode="auto">
          <a:xfrm>
            <a:off x="3232640" y="3351336"/>
            <a:ext cx="74735" cy="76200"/>
          </a:xfrm>
          <a:custGeom>
            <a:avLst/>
            <a:gdLst>
              <a:gd name="T0" fmla="*/ 25 w 51"/>
              <a:gd name="T1" fmla="*/ 0 h 52"/>
              <a:gd name="T2" fmla="*/ 25 w 51"/>
              <a:gd name="T3" fmla="*/ 52 h 52"/>
              <a:gd name="T4" fmla="*/ 25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5" y="0"/>
                </a:moveTo>
                <a:lnTo>
                  <a:pt x="25" y="52"/>
                </a:lnTo>
                <a:lnTo>
                  <a:pt x="25"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79" name="Freeform 394"/>
          <p:cNvSpPr>
            <a:spLocks noEditPoints="1"/>
          </p:cNvSpPr>
          <p:nvPr/>
        </p:nvSpPr>
        <p:spPr bwMode="auto">
          <a:xfrm>
            <a:off x="3380644" y="3285394"/>
            <a:ext cx="76200" cy="74735"/>
          </a:xfrm>
          <a:custGeom>
            <a:avLst/>
            <a:gdLst>
              <a:gd name="T0" fmla="*/ 26 w 52"/>
              <a:gd name="T1" fmla="*/ 0 h 51"/>
              <a:gd name="T2" fmla="*/ 26 w 52"/>
              <a:gd name="T3" fmla="*/ 51 h 51"/>
              <a:gd name="T4" fmla="*/ 26 w 52"/>
              <a:gd name="T5" fmla="*/ 0 h 51"/>
              <a:gd name="T6" fmla="*/ 0 w 52"/>
              <a:gd name="T7" fmla="*/ 25 h 51"/>
              <a:gd name="T8" fmla="*/ 52 w 52"/>
              <a:gd name="T9" fmla="*/ 25 h 51"/>
              <a:gd name="T10" fmla="*/ 0 w 52"/>
              <a:gd name="T11" fmla="*/ 25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5"/>
                </a:moveTo>
                <a:lnTo>
                  <a:pt x="52" y="25"/>
                </a:lnTo>
                <a:lnTo>
                  <a:pt x="0" y="25"/>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81" name="Freeform 396"/>
          <p:cNvSpPr>
            <a:spLocks noEditPoints="1"/>
          </p:cNvSpPr>
          <p:nvPr/>
        </p:nvSpPr>
        <p:spPr bwMode="auto">
          <a:xfrm>
            <a:off x="3528647" y="3235571"/>
            <a:ext cx="76200" cy="74735"/>
          </a:xfrm>
          <a:custGeom>
            <a:avLst/>
            <a:gdLst>
              <a:gd name="T0" fmla="*/ 26 w 52"/>
              <a:gd name="T1" fmla="*/ 0 h 51"/>
              <a:gd name="T2" fmla="*/ 26 w 52"/>
              <a:gd name="T3" fmla="*/ 51 h 51"/>
              <a:gd name="T4" fmla="*/ 26 w 52"/>
              <a:gd name="T5" fmla="*/ 0 h 51"/>
              <a:gd name="T6" fmla="*/ 0 w 52"/>
              <a:gd name="T7" fmla="*/ 26 h 51"/>
              <a:gd name="T8" fmla="*/ 52 w 52"/>
              <a:gd name="T9" fmla="*/ 26 h 51"/>
              <a:gd name="T10" fmla="*/ 0 w 52"/>
              <a:gd name="T11" fmla="*/ 26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83" name="Freeform 398"/>
          <p:cNvSpPr>
            <a:spLocks noEditPoints="1"/>
          </p:cNvSpPr>
          <p:nvPr/>
        </p:nvSpPr>
        <p:spPr bwMode="auto">
          <a:xfrm>
            <a:off x="3678116" y="316083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85" name="Freeform 400"/>
          <p:cNvSpPr>
            <a:spLocks noEditPoints="1"/>
          </p:cNvSpPr>
          <p:nvPr/>
        </p:nvSpPr>
        <p:spPr bwMode="auto">
          <a:xfrm>
            <a:off x="3827586" y="3023090"/>
            <a:ext cx="74735" cy="76200"/>
          </a:xfrm>
          <a:custGeom>
            <a:avLst/>
            <a:gdLst>
              <a:gd name="T0" fmla="*/ 25 w 51"/>
              <a:gd name="T1" fmla="*/ 0 h 52"/>
              <a:gd name="T2" fmla="*/ 25 w 51"/>
              <a:gd name="T3" fmla="*/ 52 h 52"/>
              <a:gd name="T4" fmla="*/ 25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5" y="0"/>
                </a:moveTo>
                <a:lnTo>
                  <a:pt x="25" y="52"/>
                </a:lnTo>
                <a:lnTo>
                  <a:pt x="25"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87" name="Freeform 402"/>
          <p:cNvSpPr>
            <a:spLocks noEditPoints="1"/>
          </p:cNvSpPr>
          <p:nvPr/>
        </p:nvSpPr>
        <p:spPr bwMode="auto">
          <a:xfrm>
            <a:off x="3975590" y="293223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89" name="Freeform 404"/>
          <p:cNvSpPr>
            <a:spLocks noEditPoints="1"/>
          </p:cNvSpPr>
          <p:nvPr/>
        </p:nvSpPr>
        <p:spPr bwMode="auto">
          <a:xfrm>
            <a:off x="4125059" y="2905859"/>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91" name="Freeform 406"/>
          <p:cNvSpPr>
            <a:spLocks noEditPoints="1"/>
          </p:cNvSpPr>
          <p:nvPr/>
        </p:nvSpPr>
        <p:spPr bwMode="auto">
          <a:xfrm>
            <a:off x="4273062" y="2911721"/>
            <a:ext cx="76200" cy="74735"/>
          </a:xfrm>
          <a:custGeom>
            <a:avLst/>
            <a:gdLst>
              <a:gd name="T0" fmla="*/ 26 w 52"/>
              <a:gd name="T1" fmla="*/ 0 h 51"/>
              <a:gd name="T2" fmla="*/ 26 w 52"/>
              <a:gd name="T3" fmla="*/ 51 h 51"/>
              <a:gd name="T4" fmla="*/ 26 w 52"/>
              <a:gd name="T5" fmla="*/ 0 h 51"/>
              <a:gd name="T6" fmla="*/ 0 w 52"/>
              <a:gd name="T7" fmla="*/ 26 h 51"/>
              <a:gd name="T8" fmla="*/ 52 w 52"/>
              <a:gd name="T9" fmla="*/ 26 h 51"/>
              <a:gd name="T10" fmla="*/ 0 w 52"/>
              <a:gd name="T11" fmla="*/ 26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97" name="Freeform 412"/>
          <p:cNvSpPr>
            <a:spLocks noEditPoints="1"/>
          </p:cNvSpPr>
          <p:nvPr/>
        </p:nvSpPr>
        <p:spPr bwMode="auto">
          <a:xfrm>
            <a:off x="4720005" y="2853106"/>
            <a:ext cx="76200" cy="74735"/>
          </a:xfrm>
          <a:custGeom>
            <a:avLst/>
            <a:gdLst>
              <a:gd name="T0" fmla="*/ 26 w 52"/>
              <a:gd name="T1" fmla="*/ 0 h 51"/>
              <a:gd name="T2" fmla="*/ 26 w 52"/>
              <a:gd name="T3" fmla="*/ 51 h 51"/>
              <a:gd name="T4" fmla="*/ 26 w 52"/>
              <a:gd name="T5" fmla="*/ 0 h 51"/>
              <a:gd name="T6" fmla="*/ 0 w 52"/>
              <a:gd name="T7" fmla="*/ 26 h 51"/>
              <a:gd name="T8" fmla="*/ 52 w 52"/>
              <a:gd name="T9" fmla="*/ 26 h 51"/>
              <a:gd name="T10" fmla="*/ 0 w 52"/>
              <a:gd name="T11" fmla="*/ 26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699" name="Freeform 414"/>
          <p:cNvSpPr>
            <a:spLocks noEditPoints="1"/>
          </p:cNvSpPr>
          <p:nvPr/>
        </p:nvSpPr>
        <p:spPr bwMode="auto">
          <a:xfrm>
            <a:off x="4869474" y="2753459"/>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03" name="Freeform 418"/>
          <p:cNvSpPr>
            <a:spLocks noEditPoints="1"/>
          </p:cNvSpPr>
          <p:nvPr/>
        </p:nvSpPr>
        <p:spPr bwMode="auto">
          <a:xfrm>
            <a:off x="5165482" y="2754924"/>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05" name="Freeform 420"/>
          <p:cNvSpPr>
            <a:spLocks noEditPoints="1"/>
          </p:cNvSpPr>
          <p:nvPr/>
        </p:nvSpPr>
        <p:spPr bwMode="auto">
          <a:xfrm>
            <a:off x="5314951" y="2738805"/>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11" name="Freeform 426"/>
          <p:cNvSpPr>
            <a:spLocks noEditPoints="1"/>
          </p:cNvSpPr>
          <p:nvPr/>
        </p:nvSpPr>
        <p:spPr bwMode="auto">
          <a:xfrm>
            <a:off x="5761893" y="2696309"/>
            <a:ext cx="76200" cy="74735"/>
          </a:xfrm>
          <a:custGeom>
            <a:avLst/>
            <a:gdLst>
              <a:gd name="T0" fmla="*/ 26 w 52"/>
              <a:gd name="T1" fmla="*/ 0 h 51"/>
              <a:gd name="T2" fmla="*/ 26 w 52"/>
              <a:gd name="T3" fmla="*/ 51 h 51"/>
              <a:gd name="T4" fmla="*/ 26 w 52"/>
              <a:gd name="T5" fmla="*/ 0 h 51"/>
              <a:gd name="T6" fmla="*/ 0 w 52"/>
              <a:gd name="T7" fmla="*/ 26 h 51"/>
              <a:gd name="T8" fmla="*/ 52 w 52"/>
              <a:gd name="T9" fmla="*/ 26 h 51"/>
              <a:gd name="T10" fmla="*/ 0 w 52"/>
              <a:gd name="T11" fmla="*/ 26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15" name="Freeform 430"/>
          <p:cNvSpPr>
            <a:spLocks noEditPoints="1"/>
          </p:cNvSpPr>
          <p:nvPr/>
        </p:nvSpPr>
        <p:spPr bwMode="auto">
          <a:xfrm>
            <a:off x="6059367" y="2769578"/>
            <a:ext cx="76200" cy="74735"/>
          </a:xfrm>
          <a:custGeom>
            <a:avLst/>
            <a:gdLst>
              <a:gd name="T0" fmla="*/ 26 w 52"/>
              <a:gd name="T1" fmla="*/ 0 h 51"/>
              <a:gd name="T2" fmla="*/ 26 w 52"/>
              <a:gd name="T3" fmla="*/ 51 h 51"/>
              <a:gd name="T4" fmla="*/ 26 w 52"/>
              <a:gd name="T5" fmla="*/ 0 h 51"/>
              <a:gd name="T6" fmla="*/ 0 w 52"/>
              <a:gd name="T7" fmla="*/ 25 h 51"/>
              <a:gd name="T8" fmla="*/ 52 w 52"/>
              <a:gd name="T9" fmla="*/ 25 h 51"/>
              <a:gd name="T10" fmla="*/ 0 w 52"/>
              <a:gd name="T11" fmla="*/ 25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5"/>
                </a:moveTo>
                <a:lnTo>
                  <a:pt x="52" y="25"/>
                </a:lnTo>
                <a:lnTo>
                  <a:pt x="0" y="25"/>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17" name="Freeform 432"/>
          <p:cNvSpPr>
            <a:spLocks noEditPoints="1"/>
          </p:cNvSpPr>
          <p:nvPr/>
        </p:nvSpPr>
        <p:spPr bwMode="auto">
          <a:xfrm>
            <a:off x="6208837" y="2740270"/>
            <a:ext cx="74735" cy="76200"/>
          </a:xfrm>
          <a:custGeom>
            <a:avLst/>
            <a:gdLst>
              <a:gd name="T0" fmla="*/ 26 w 51"/>
              <a:gd name="T1" fmla="*/ 0 h 52"/>
              <a:gd name="T2" fmla="*/ 26 w 51"/>
              <a:gd name="T3" fmla="*/ 52 h 52"/>
              <a:gd name="T4" fmla="*/ 26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6" y="0"/>
                </a:moveTo>
                <a:lnTo>
                  <a:pt x="26" y="52"/>
                </a:lnTo>
                <a:lnTo>
                  <a:pt x="26"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21" name="Freeform 436"/>
          <p:cNvSpPr>
            <a:spLocks noEditPoints="1"/>
          </p:cNvSpPr>
          <p:nvPr/>
        </p:nvSpPr>
        <p:spPr bwMode="auto">
          <a:xfrm>
            <a:off x="6506309" y="2639160"/>
            <a:ext cx="76200" cy="74735"/>
          </a:xfrm>
          <a:custGeom>
            <a:avLst/>
            <a:gdLst>
              <a:gd name="T0" fmla="*/ 26 w 52"/>
              <a:gd name="T1" fmla="*/ 0 h 51"/>
              <a:gd name="T2" fmla="*/ 26 w 52"/>
              <a:gd name="T3" fmla="*/ 51 h 51"/>
              <a:gd name="T4" fmla="*/ 26 w 52"/>
              <a:gd name="T5" fmla="*/ 0 h 51"/>
              <a:gd name="T6" fmla="*/ 0 w 52"/>
              <a:gd name="T7" fmla="*/ 25 h 51"/>
              <a:gd name="T8" fmla="*/ 52 w 52"/>
              <a:gd name="T9" fmla="*/ 25 h 51"/>
              <a:gd name="T10" fmla="*/ 0 w 52"/>
              <a:gd name="T11" fmla="*/ 25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5"/>
                </a:moveTo>
                <a:lnTo>
                  <a:pt x="52" y="25"/>
                </a:lnTo>
                <a:lnTo>
                  <a:pt x="0" y="25"/>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23" name="Freeform 438"/>
          <p:cNvSpPr>
            <a:spLocks noEditPoints="1"/>
          </p:cNvSpPr>
          <p:nvPr/>
        </p:nvSpPr>
        <p:spPr bwMode="auto">
          <a:xfrm>
            <a:off x="6654313" y="257321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25" name="Freeform 440"/>
          <p:cNvSpPr>
            <a:spLocks noEditPoints="1"/>
          </p:cNvSpPr>
          <p:nvPr/>
        </p:nvSpPr>
        <p:spPr bwMode="auto">
          <a:xfrm>
            <a:off x="6803783" y="2649417"/>
            <a:ext cx="74735" cy="74735"/>
          </a:xfrm>
          <a:custGeom>
            <a:avLst/>
            <a:gdLst>
              <a:gd name="T0" fmla="*/ 26 w 51"/>
              <a:gd name="T1" fmla="*/ 0 h 51"/>
              <a:gd name="T2" fmla="*/ 26 w 51"/>
              <a:gd name="T3" fmla="*/ 51 h 51"/>
              <a:gd name="T4" fmla="*/ 26 w 51"/>
              <a:gd name="T5" fmla="*/ 0 h 51"/>
              <a:gd name="T6" fmla="*/ 0 w 51"/>
              <a:gd name="T7" fmla="*/ 26 h 51"/>
              <a:gd name="T8" fmla="*/ 51 w 51"/>
              <a:gd name="T9" fmla="*/ 26 h 51"/>
              <a:gd name="T10" fmla="*/ 0 w 51"/>
              <a:gd name="T11" fmla="*/ 26 h 51"/>
            </a:gdLst>
            <a:ahLst/>
            <a:cxnLst>
              <a:cxn ang="0">
                <a:pos x="T0" y="T1"/>
              </a:cxn>
              <a:cxn ang="0">
                <a:pos x="T2" y="T3"/>
              </a:cxn>
              <a:cxn ang="0">
                <a:pos x="T4" y="T5"/>
              </a:cxn>
              <a:cxn ang="0">
                <a:pos x="T6" y="T7"/>
              </a:cxn>
              <a:cxn ang="0">
                <a:pos x="T8" y="T9"/>
              </a:cxn>
              <a:cxn ang="0">
                <a:pos x="T10" y="T11"/>
              </a:cxn>
            </a:cxnLst>
            <a:rect l="0" t="0" r="r" b="b"/>
            <a:pathLst>
              <a:path w="51" h="51">
                <a:moveTo>
                  <a:pt x="26" y="0"/>
                </a:moveTo>
                <a:lnTo>
                  <a:pt x="26" y="51"/>
                </a:lnTo>
                <a:lnTo>
                  <a:pt x="26"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31" name="Freeform 446"/>
          <p:cNvSpPr>
            <a:spLocks noEditPoints="1"/>
          </p:cNvSpPr>
          <p:nvPr/>
        </p:nvSpPr>
        <p:spPr bwMode="auto">
          <a:xfrm>
            <a:off x="7250724" y="2850174"/>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33" name="Freeform 448"/>
          <p:cNvSpPr>
            <a:spLocks noEditPoints="1"/>
          </p:cNvSpPr>
          <p:nvPr/>
        </p:nvSpPr>
        <p:spPr bwMode="auto">
          <a:xfrm>
            <a:off x="7398728" y="2933701"/>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35" name="Freeform 450"/>
          <p:cNvSpPr>
            <a:spLocks noEditPoints="1"/>
          </p:cNvSpPr>
          <p:nvPr/>
        </p:nvSpPr>
        <p:spPr bwMode="auto">
          <a:xfrm>
            <a:off x="7546732" y="2992316"/>
            <a:ext cx="76200" cy="76200"/>
          </a:xfrm>
          <a:custGeom>
            <a:avLst/>
            <a:gdLst>
              <a:gd name="T0" fmla="*/ 26 w 52"/>
              <a:gd name="T1" fmla="*/ 0 h 52"/>
              <a:gd name="T2" fmla="*/ 26 w 52"/>
              <a:gd name="T3" fmla="*/ 52 h 52"/>
              <a:gd name="T4" fmla="*/ 26 w 52"/>
              <a:gd name="T5" fmla="*/ 0 h 52"/>
              <a:gd name="T6" fmla="*/ 0 w 52"/>
              <a:gd name="T7" fmla="*/ 26 h 52"/>
              <a:gd name="T8" fmla="*/ 52 w 52"/>
              <a:gd name="T9" fmla="*/ 26 h 52"/>
              <a:gd name="T10" fmla="*/ 0 w 52"/>
              <a:gd name="T11" fmla="*/ 26 h 52"/>
            </a:gdLst>
            <a:ahLst/>
            <a:cxnLst>
              <a:cxn ang="0">
                <a:pos x="T0" y="T1"/>
              </a:cxn>
              <a:cxn ang="0">
                <a:pos x="T2" y="T3"/>
              </a:cxn>
              <a:cxn ang="0">
                <a:pos x="T4" y="T5"/>
              </a:cxn>
              <a:cxn ang="0">
                <a:pos x="T6" y="T7"/>
              </a:cxn>
              <a:cxn ang="0">
                <a:pos x="T8" y="T9"/>
              </a:cxn>
              <a:cxn ang="0">
                <a:pos x="T10" y="T11"/>
              </a:cxn>
            </a:cxnLst>
            <a:rect l="0" t="0" r="r" b="b"/>
            <a:pathLst>
              <a:path w="52" h="52">
                <a:moveTo>
                  <a:pt x="26" y="0"/>
                </a:moveTo>
                <a:lnTo>
                  <a:pt x="26" y="52"/>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37" name="Freeform 452"/>
          <p:cNvSpPr>
            <a:spLocks noEditPoints="1"/>
          </p:cNvSpPr>
          <p:nvPr/>
        </p:nvSpPr>
        <p:spPr bwMode="auto">
          <a:xfrm>
            <a:off x="7696201" y="3006971"/>
            <a:ext cx="76200" cy="74735"/>
          </a:xfrm>
          <a:custGeom>
            <a:avLst/>
            <a:gdLst>
              <a:gd name="T0" fmla="*/ 26 w 52"/>
              <a:gd name="T1" fmla="*/ 0 h 51"/>
              <a:gd name="T2" fmla="*/ 26 w 52"/>
              <a:gd name="T3" fmla="*/ 51 h 51"/>
              <a:gd name="T4" fmla="*/ 26 w 52"/>
              <a:gd name="T5" fmla="*/ 0 h 51"/>
              <a:gd name="T6" fmla="*/ 0 w 52"/>
              <a:gd name="T7" fmla="*/ 26 h 51"/>
              <a:gd name="T8" fmla="*/ 52 w 52"/>
              <a:gd name="T9" fmla="*/ 26 h 51"/>
              <a:gd name="T10" fmla="*/ 0 w 52"/>
              <a:gd name="T11" fmla="*/ 26 h 51"/>
            </a:gdLst>
            <a:ahLst/>
            <a:cxnLst>
              <a:cxn ang="0">
                <a:pos x="T0" y="T1"/>
              </a:cxn>
              <a:cxn ang="0">
                <a:pos x="T2" y="T3"/>
              </a:cxn>
              <a:cxn ang="0">
                <a:pos x="T4" y="T5"/>
              </a:cxn>
              <a:cxn ang="0">
                <a:pos x="T6" y="T7"/>
              </a:cxn>
              <a:cxn ang="0">
                <a:pos x="T8" y="T9"/>
              </a:cxn>
              <a:cxn ang="0">
                <a:pos x="T10" y="T11"/>
              </a:cxn>
            </a:cxnLst>
            <a:rect l="0" t="0" r="r" b="b"/>
            <a:pathLst>
              <a:path w="52" h="51">
                <a:moveTo>
                  <a:pt x="26" y="0"/>
                </a:moveTo>
                <a:lnTo>
                  <a:pt x="26" y="51"/>
                </a:lnTo>
                <a:lnTo>
                  <a:pt x="26" y="0"/>
                </a:lnTo>
                <a:close/>
                <a:moveTo>
                  <a:pt x="0" y="26"/>
                </a:moveTo>
                <a:lnTo>
                  <a:pt x="52"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39" name="Freeform 454"/>
          <p:cNvSpPr>
            <a:spLocks/>
          </p:cNvSpPr>
          <p:nvPr/>
        </p:nvSpPr>
        <p:spPr bwMode="auto">
          <a:xfrm>
            <a:off x="1172309" y="2482522"/>
            <a:ext cx="6575181" cy="2029558"/>
          </a:xfrm>
          <a:custGeom>
            <a:avLst/>
            <a:gdLst>
              <a:gd name="T0" fmla="*/ 472 w 20115"/>
              <a:gd name="T1" fmla="*/ 5932 h 6215"/>
              <a:gd name="T2" fmla="*/ 1380 w 20115"/>
              <a:gd name="T3" fmla="*/ 4797 h 6215"/>
              <a:gd name="T4" fmla="*/ 1890 w 20115"/>
              <a:gd name="T5" fmla="*/ 5043 h 6215"/>
              <a:gd name="T6" fmla="*/ 2748 w 20115"/>
              <a:gd name="T7" fmla="*/ 5004 h 6215"/>
              <a:gd name="T8" fmla="*/ 3676 w 20115"/>
              <a:gd name="T9" fmla="*/ 4731 h 6215"/>
              <a:gd name="T10" fmla="*/ 4129 w 20115"/>
              <a:gd name="T11" fmla="*/ 4248 h 6215"/>
              <a:gd name="T12" fmla="*/ 5496 w 20115"/>
              <a:gd name="T13" fmla="*/ 3779 h 6215"/>
              <a:gd name="T14" fmla="*/ 6398 w 20115"/>
              <a:gd name="T15" fmla="*/ 3415 h 6215"/>
              <a:gd name="T16" fmla="*/ 6879 w 20115"/>
              <a:gd name="T17" fmla="*/ 2834 h 6215"/>
              <a:gd name="T18" fmla="*/ 7767 w 20115"/>
              <a:gd name="T19" fmla="*/ 2708 h 6215"/>
              <a:gd name="T20" fmla="*/ 8671 w 20115"/>
              <a:gd name="T21" fmla="*/ 1874 h 6215"/>
              <a:gd name="T22" fmla="*/ 9582 w 20115"/>
              <a:gd name="T23" fmla="*/ 1139 h 6215"/>
              <a:gd name="T24" fmla="*/ 10075 w 20115"/>
              <a:gd name="T25" fmla="*/ 1282 h 6215"/>
              <a:gd name="T26" fmla="*/ 10978 w 20115"/>
              <a:gd name="T27" fmla="*/ 1651 h 6215"/>
              <a:gd name="T28" fmla="*/ 11864 w 20115"/>
              <a:gd name="T29" fmla="*/ 1158 h 6215"/>
              <a:gd name="T30" fmla="*/ 12356 w 20115"/>
              <a:gd name="T31" fmla="*/ 1017 h 6215"/>
              <a:gd name="T32" fmla="*/ 13248 w 20115"/>
              <a:gd name="T33" fmla="*/ 1410 h 6215"/>
              <a:gd name="T34" fmla="*/ 13724 w 20115"/>
              <a:gd name="T35" fmla="*/ 1106 h 6215"/>
              <a:gd name="T36" fmla="*/ 14618 w 20115"/>
              <a:gd name="T37" fmla="*/ 1583 h 6215"/>
              <a:gd name="T38" fmla="*/ 15499 w 20115"/>
              <a:gd name="T39" fmla="*/ 909 h 6215"/>
              <a:gd name="T40" fmla="*/ 15958 w 20115"/>
              <a:gd name="T41" fmla="*/ 739 h 6215"/>
              <a:gd name="T42" fmla="*/ 16881 w 20115"/>
              <a:gd name="T43" fmla="*/ 58 h 6215"/>
              <a:gd name="T44" fmla="*/ 17831 w 20115"/>
              <a:gd name="T45" fmla="*/ 1265 h 6215"/>
              <a:gd name="T46" fmla="*/ 18266 w 20115"/>
              <a:gd name="T47" fmla="*/ 84 h 6215"/>
              <a:gd name="T48" fmla="*/ 19165 w 20115"/>
              <a:gd name="T49" fmla="*/ 298 h 6215"/>
              <a:gd name="T50" fmla="*/ 20058 w 20115"/>
              <a:gd name="T51" fmla="*/ 117 h 6215"/>
              <a:gd name="T52" fmla="*/ 19633 w 20115"/>
              <a:gd name="T53" fmla="*/ 398 h 6215"/>
              <a:gd name="T54" fmla="*/ 18706 w 20115"/>
              <a:gd name="T55" fmla="*/ 321 h 6215"/>
              <a:gd name="T56" fmla="*/ 18287 w 20115"/>
              <a:gd name="T57" fmla="*/ 131 h 6215"/>
              <a:gd name="T58" fmla="*/ 17764 w 20115"/>
              <a:gd name="T59" fmla="*/ 1290 h 6215"/>
              <a:gd name="T60" fmla="*/ 16890 w 20115"/>
              <a:gd name="T61" fmla="*/ 129 h 6215"/>
              <a:gd name="T62" fmla="*/ 15997 w 20115"/>
              <a:gd name="T63" fmla="*/ 800 h 6215"/>
              <a:gd name="T64" fmla="*/ 15544 w 20115"/>
              <a:gd name="T65" fmla="*/ 966 h 6215"/>
              <a:gd name="T66" fmla="*/ 14601 w 20115"/>
              <a:gd name="T67" fmla="*/ 1652 h 6215"/>
              <a:gd name="T68" fmla="*/ 13679 w 20115"/>
              <a:gd name="T69" fmla="*/ 1161 h 6215"/>
              <a:gd name="T70" fmla="*/ 13243 w 20115"/>
              <a:gd name="T71" fmla="*/ 1481 h 6215"/>
              <a:gd name="T72" fmla="*/ 12311 w 20115"/>
              <a:gd name="T73" fmla="*/ 1074 h 6215"/>
              <a:gd name="T74" fmla="*/ 11899 w 20115"/>
              <a:gd name="T75" fmla="*/ 1221 h 6215"/>
              <a:gd name="T76" fmla="*/ 10961 w 20115"/>
              <a:gd name="T77" fmla="*/ 1720 h 6215"/>
              <a:gd name="T78" fmla="*/ 10040 w 20115"/>
              <a:gd name="T79" fmla="*/ 1345 h 6215"/>
              <a:gd name="T80" fmla="*/ 9621 w 20115"/>
              <a:gd name="T81" fmla="*/ 1200 h 6215"/>
              <a:gd name="T82" fmla="*/ 8716 w 20115"/>
              <a:gd name="T83" fmla="*/ 1929 h 6215"/>
              <a:gd name="T84" fmla="*/ 7796 w 20115"/>
              <a:gd name="T85" fmla="*/ 2775 h 6215"/>
              <a:gd name="T86" fmla="*/ 6868 w 20115"/>
              <a:gd name="T87" fmla="*/ 2905 h 6215"/>
              <a:gd name="T88" fmla="*/ 6437 w 20115"/>
              <a:gd name="T89" fmla="*/ 3476 h 6215"/>
              <a:gd name="T90" fmla="*/ 5515 w 20115"/>
              <a:gd name="T91" fmla="*/ 3848 h 6215"/>
              <a:gd name="T92" fmla="*/ 4154 w 20115"/>
              <a:gd name="T93" fmla="*/ 4315 h 6215"/>
              <a:gd name="T94" fmla="*/ 3695 w 20115"/>
              <a:gd name="T95" fmla="*/ 4800 h 6215"/>
              <a:gd name="T96" fmla="*/ 2799 w 20115"/>
              <a:gd name="T97" fmla="*/ 5055 h 6215"/>
              <a:gd name="T98" fmla="*/ 1841 w 20115"/>
              <a:gd name="T99" fmla="*/ 5096 h 6215"/>
              <a:gd name="T100" fmla="*/ 1439 w 20115"/>
              <a:gd name="T101" fmla="*/ 4838 h 6215"/>
              <a:gd name="T102" fmla="*/ 523 w 20115"/>
              <a:gd name="T103" fmla="*/ 5983 h 6215"/>
              <a:gd name="T104" fmla="*/ 9 w 20115"/>
              <a:gd name="T105" fmla="*/ 6189 h 6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115" h="6215">
                <a:moveTo>
                  <a:pt x="26" y="6141"/>
                </a:moveTo>
                <a:lnTo>
                  <a:pt x="482" y="5925"/>
                </a:lnTo>
                <a:lnTo>
                  <a:pt x="472" y="5932"/>
                </a:lnTo>
                <a:lnTo>
                  <a:pt x="928" y="5464"/>
                </a:lnTo>
                <a:lnTo>
                  <a:pt x="924" y="5469"/>
                </a:lnTo>
                <a:lnTo>
                  <a:pt x="1380" y="4797"/>
                </a:lnTo>
                <a:cubicBezTo>
                  <a:pt x="1390" y="4782"/>
                  <a:pt x="1411" y="4777"/>
                  <a:pt x="1427" y="4786"/>
                </a:cubicBezTo>
                <a:lnTo>
                  <a:pt x="1883" y="5038"/>
                </a:lnTo>
                <a:cubicBezTo>
                  <a:pt x="1885" y="5039"/>
                  <a:pt x="1888" y="5041"/>
                  <a:pt x="1890" y="5043"/>
                </a:cubicBezTo>
                <a:lnTo>
                  <a:pt x="2346" y="5463"/>
                </a:lnTo>
                <a:lnTo>
                  <a:pt x="2296" y="5464"/>
                </a:lnTo>
                <a:lnTo>
                  <a:pt x="2748" y="5004"/>
                </a:lnTo>
                <a:cubicBezTo>
                  <a:pt x="2752" y="5000"/>
                  <a:pt x="2757" y="4997"/>
                  <a:pt x="2763" y="4995"/>
                </a:cubicBezTo>
                <a:lnTo>
                  <a:pt x="3219" y="4855"/>
                </a:lnTo>
                <a:lnTo>
                  <a:pt x="3676" y="4731"/>
                </a:lnTo>
                <a:lnTo>
                  <a:pt x="3659" y="4741"/>
                </a:lnTo>
                <a:lnTo>
                  <a:pt x="4115" y="4257"/>
                </a:lnTo>
                <a:cubicBezTo>
                  <a:pt x="4119" y="4253"/>
                  <a:pt x="4124" y="4250"/>
                  <a:pt x="4129" y="4248"/>
                </a:cubicBezTo>
                <a:lnTo>
                  <a:pt x="4585" y="4080"/>
                </a:lnTo>
                <a:lnTo>
                  <a:pt x="5036" y="3900"/>
                </a:lnTo>
                <a:lnTo>
                  <a:pt x="5496" y="3779"/>
                </a:lnTo>
                <a:lnTo>
                  <a:pt x="5955" y="3698"/>
                </a:lnTo>
                <a:lnTo>
                  <a:pt x="5942" y="3703"/>
                </a:lnTo>
                <a:lnTo>
                  <a:pt x="6398" y="3415"/>
                </a:lnTo>
                <a:lnTo>
                  <a:pt x="6389" y="3423"/>
                </a:lnTo>
                <a:lnTo>
                  <a:pt x="6845" y="2847"/>
                </a:lnTo>
                <a:cubicBezTo>
                  <a:pt x="6853" y="2837"/>
                  <a:pt x="6866" y="2832"/>
                  <a:pt x="6879" y="2834"/>
                </a:cubicBezTo>
                <a:lnTo>
                  <a:pt x="7331" y="2902"/>
                </a:lnTo>
                <a:lnTo>
                  <a:pt x="7311" y="2904"/>
                </a:lnTo>
                <a:lnTo>
                  <a:pt x="7767" y="2708"/>
                </a:lnTo>
                <a:lnTo>
                  <a:pt x="7756" y="2716"/>
                </a:lnTo>
                <a:lnTo>
                  <a:pt x="8212" y="2248"/>
                </a:lnTo>
                <a:lnTo>
                  <a:pt x="8671" y="1874"/>
                </a:lnTo>
                <a:lnTo>
                  <a:pt x="9124" y="1436"/>
                </a:lnTo>
                <a:cubicBezTo>
                  <a:pt x="9126" y="1434"/>
                  <a:pt x="9128" y="1432"/>
                  <a:pt x="9130" y="1431"/>
                </a:cubicBezTo>
                <a:lnTo>
                  <a:pt x="9582" y="1139"/>
                </a:lnTo>
                <a:cubicBezTo>
                  <a:pt x="9591" y="1133"/>
                  <a:pt x="9602" y="1132"/>
                  <a:pt x="9612" y="1135"/>
                </a:cubicBezTo>
                <a:lnTo>
                  <a:pt x="10068" y="1279"/>
                </a:lnTo>
                <a:cubicBezTo>
                  <a:pt x="10071" y="1280"/>
                  <a:pt x="10073" y="1281"/>
                  <a:pt x="10075" y="1282"/>
                </a:cubicBezTo>
                <a:lnTo>
                  <a:pt x="10531" y="1542"/>
                </a:lnTo>
                <a:lnTo>
                  <a:pt x="10522" y="1539"/>
                </a:lnTo>
                <a:lnTo>
                  <a:pt x="10978" y="1651"/>
                </a:lnTo>
                <a:lnTo>
                  <a:pt x="10952" y="1654"/>
                </a:lnTo>
                <a:lnTo>
                  <a:pt x="11408" y="1410"/>
                </a:lnTo>
                <a:lnTo>
                  <a:pt x="11864" y="1158"/>
                </a:lnTo>
                <a:cubicBezTo>
                  <a:pt x="11866" y="1157"/>
                  <a:pt x="11868" y="1156"/>
                  <a:pt x="11871" y="1155"/>
                </a:cubicBezTo>
                <a:lnTo>
                  <a:pt x="12323" y="1011"/>
                </a:lnTo>
                <a:cubicBezTo>
                  <a:pt x="12334" y="1008"/>
                  <a:pt x="12347" y="1010"/>
                  <a:pt x="12356" y="1017"/>
                </a:cubicBezTo>
                <a:lnTo>
                  <a:pt x="12812" y="1381"/>
                </a:lnTo>
                <a:lnTo>
                  <a:pt x="12792" y="1374"/>
                </a:lnTo>
                <a:lnTo>
                  <a:pt x="13248" y="1410"/>
                </a:lnTo>
                <a:lnTo>
                  <a:pt x="13225" y="1416"/>
                </a:lnTo>
                <a:lnTo>
                  <a:pt x="13681" y="1104"/>
                </a:lnTo>
                <a:cubicBezTo>
                  <a:pt x="13694" y="1095"/>
                  <a:pt x="13712" y="1095"/>
                  <a:pt x="13724" y="1106"/>
                </a:cubicBezTo>
                <a:lnTo>
                  <a:pt x="14180" y="1478"/>
                </a:lnTo>
                <a:lnTo>
                  <a:pt x="14166" y="1471"/>
                </a:lnTo>
                <a:lnTo>
                  <a:pt x="14618" y="1583"/>
                </a:lnTo>
                <a:lnTo>
                  <a:pt x="14589" y="1588"/>
                </a:lnTo>
                <a:lnTo>
                  <a:pt x="15045" y="1264"/>
                </a:lnTo>
                <a:lnTo>
                  <a:pt x="15499" y="909"/>
                </a:lnTo>
                <a:cubicBezTo>
                  <a:pt x="15502" y="907"/>
                  <a:pt x="15506" y="905"/>
                  <a:pt x="15509" y="904"/>
                </a:cubicBezTo>
                <a:lnTo>
                  <a:pt x="15965" y="736"/>
                </a:lnTo>
                <a:lnTo>
                  <a:pt x="15958" y="739"/>
                </a:lnTo>
                <a:lnTo>
                  <a:pt x="16414" y="443"/>
                </a:lnTo>
                <a:lnTo>
                  <a:pt x="16862" y="66"/>
                </a:lnTo>
                <a:cubicBezTo>
                  <a:pt x="16868" y="61"/>
                  <a:pt x="16874" y="59"/>
                  <a:pt x="16881" y="58"/>
                </a:cubicBezTo>
                <a:lnTo>
                  <a:pt x="17337" y="2"/>
                </a:lnTo>
                <a:cubicBezTo>
                  <a:pt x="17354" y="0"/>
                  <a:pt x="17369" y="9"/>
                  <a:pt x="17375" y="25"/>
                </a:cubicBezTo>
                <a:lnTo>
                  <a:pt x="17831" y="1265"/>
                </a:lnTo>
                <a:lnTo>
                  <a:pt x="17764" y="1264"/>
                </a:lnTo>
                <a:lnTo>
                  <a:pt x="18220" y="104"/>
                </a:lnTo>
                <a:cubicBezTo>
                  <a:pt x="18227" y="86"/>
                  <a:pt x="18248" y="77"/>
                  <a:pt x="18266" y="84"/>
                </a:cubicBezTo>
                <a:lnTo>
                  <a:pt x="18722" y="252"/>
                </a:lnTo>
                <a:lnTo>
                  <a:pt x="18713" y="250"/>
                </a:lnTo>
                <a:lnTo>
                  <a:pt x="19165" y="298"/>
                </a:lnTo>
                <a:lnTo>
                  <a:pt x="19620" y="330"/>
                </a:lnTo>
                <a:lnTo>
                  <a:pt x="19602" y="333"/>
                </a:lnTo>
                <a:lnTo>
                  <a:pt x="20058" y="117"/>
                </a:lnTo>
                <a:cubicBezTo>
                  <a:pt x="20076" y="108"/>
                  <a:pt x="20097" y="116"/>
                  <a:pt x="20106" y="134"/>
                </a:cubicBezTo>
                <a:cubicBezTo>
                  <a:pt x="20115" y="152"/>
                  <a:pt x="20107" y="173"/>
                  <a:pt x="20089" y="182"/>
                </a:cubicBezTo>
                <a:lnTo>
                  <a:pt x="19633" y="398"/>
                </a:lnTo>
                <a:cubicBezTo>
                  <a:pt x="19627" y="401"/>
                  <a:pt x="19621" y="402"/>
                  <a:pt x="19615" y="401"/>
                </a:cubicBezTo>
                <a:lnTo>
                  <a:pt x="19158" y="369"/>
                </a:lnTo>
                <a:lnTo>
                  <a:pt x="18706" y="321"/>
                </a:lnTo>
                <a:cubicBezTo>
                  <a:pt x="18703" y="321"/>
                  <a:pt x="18700" y="320"/>
                  <a:pt x="18697" y="319"/>
                </a:cubicBezTo>
                <a:lnTo>
                  <a:pt x="18241" y="151"/>
                </a:lnTo>
                <a:lnTo>
                  <a:pt x="18287" y="131"/>
                </a:lnTo>
                <a:lnTo>
                  <a:pt x="17831" y="1291"/>
                </a:lnTo>
                <a:cubicBezTo>
                  <a:pt x="17826" y="1305"/>
                  <a:pt x="17812" y="1314"/>
                  <a:pt x="17797" y="1313"/>
                </a:cubicBezTo>
                <a:cubicBezTo>
                  <a:pt x="17782" y="1313"/>
                  <a:pt x="17769" y="1304"/>
                  <a:pt x="17764" y="1290"/>
                </a:cubicBezTo>
                <a:lnTo>
                  <a:pt x="17308" y="50"/>
                </a:lnTo>
                <a:lnTo>
                  <a:pt x="17346" y="73"/>
                </a:lnTo>
                <a:lnTo>
                  <a:pt x="16890" y="129"/>
                </a:lnTo>
                <a:lnTo>
                  <a:pt x="16909" y="121"/>
                </a:lnTo>
                <a:lnTo>
                  <a:pt x="16453" y="504"/>
                </a:lnTo>
                <a:lnTo>
                  <a:pt x="15997" y="800"/>
                </a:lnTo>
                <a:cubicBezTo>
                  <a:pt x="15995" y="801"/>
                  <a:pt x="15992" y="802"/>
                  <a:pt x="15990" y="803"/>
                </a:cubicBezTo>
                <a:lnTo>
                  <a:pt x="15534" y="971"/>
                </a:lnTo>
                <a:lnTo>
                  <a:pt x="15544" y="966"/>
                </a:lnTo>
                <a:lnTo>
                  <a:pt x="15086" y="1323"/>
                </a:lnTo>
                <a:lnTo>
                  <a:pt x="14630" y="1647"/>
                </a:lnTo>
                <a:cubicBezTo>
                  <a:pt x="14622" y="1653"/>
                  <a:pt x="14611" y="1655"/>
                  <a:pt x="14601" y="1652"/>
                </a:cubicBezTo>
                <a:lnTo>
                  <a:pt x="14149" y="1540"/>
                </a:lnTo>
                <a:cubicBezTo>
                  <a:pt x="14144" y="1539"/>
                  <a:pt x="14139" y="1537"/>
                  <a:pt x="14135" y="1533"/>
                </a:cubicBezTo>
                <a:lnTo>
                  <a:pt x="13679" y="1161"/>
                </a:lnTo>
                <a:lnTo>
                  <a:pt x="13722" y="1163"/>
                </a:lnTo>
                <a:lnTo>
                  <a:pt x="13266" y="1475"/>
                </a:lnTo>
                <a:cubicBezTo>
                  <a:pt x="13259" y="1480"/>
                  <a:pt x="13251" y="1482"/>
                  <a:pt x="13243" y="1481"/>
                </a:cubicBezTo>
                <a:lnTo>
                  <a:pt x="12787" y="1445"/>
                </a:lnTo>
                <a:cubicBezTo>
                  <a:pt x="12779" y="1445"/>
                  <a:pt x="12773" y="1442"/>
                  <a:pt x="12767" y="1438"/>
                </a:cubicBezTo>
                <a:lnTo>
                  <a:pt x="12311" y="1074"/>
                </a:lnTo>
                <a:lnTo>
                  <a:pt x="12344" y="1080"/>
                </a:lnTo>
                <a:lnTo>
                  <a:pt x="11892" y="1224"/>
                </a:lnTo>
                <a:lnTo>
                  <a:pt x="11899" y="1221"/>
                </a:lnTo>
                <a:lnTo>
                  <a:pt x="11442" y="1473"/>
                </a:lnTo>
                <a:lnTo>
                  <a:pt x="10986" y="1717"/>
                </a:lnTo>
                <a:cubicBezTo>
                  <a:pt x="10979" y="1721"/>
                  <a:pt x="10970" y="1723"/>
                  <a:pt x="10961" y="1720"/>
                </a:cubicBezTo>
                <a:lnTo>
                  <a:pt x="10505" y="1608"/>
                </a:lnTo>
                <a:cubicBezTo>
                  <a:pt x="10502" y="1608"/>
                  <a:pt x="10499" y="1606"/>
                  <a:pt x="10496" y="1605"/>
                </a:cubicBezTo>
                <a:lnTo>
                  <a:pt x="10040" y="1345"/>
                </a:lnTo>
                <a:lnTo>
                  <a:pt x="10047" y="1348"/>
                </a:lnTo>
                <a:lnTo>
                  <a:pt x="9591" y="1204"/>
                </a:lnTo>
                <a:lnTo>
                  <a:pt x="9621" y="1200"/>
                </a:lnTo>
                <a:lnTo>
                  <a:pt x="9169" y="1492"/>
                </a:lnTo>
                <a:lnTo>
                  <a:pt x="9174" y="1487"/>
                </a:lnTo>
                <a:lnTo>
                  <a:pt x="8716" y="1929"/>
                </a:lnTo>
                <a:lnTo>
                  <a:pt x="8263" y="2299"/>
                </a:lnTo>
                <a:lnTo>
                  <a:pt x="7807" y="2767"/>
                </a:lnTo>
                <a:cubicBezTo>
                  <a:pt x="7804" y="2770"/>
                  <a:pt x="7800" y="2773"/>
                  <a:pt x="7796" y="2775"/>
                </a:cubicBezTo>
                <a:lnTo>
                  <a:pt x="7340" y="2971"/>
                </a:lnTo>
                <a:cubicBezTo>
                  <a:pt x="7334" y="2973"/>
                  <a:pt x="7327" y="2974"/>
                  <a:pt x="7320" y="2973"/>
                </a:cubicBezTo>
                <a:lnTo>
                  <a:pt x="6868" y="2905"/>
                </a:lnTo>
                <a:lnTo>
                  <a:pt x="6902" y="2892"/>
                </a:lnTo>
                <a:lnTo>
                  <a:pt x="6446" y="3468"/>
                </a:lnTo>
                <a:cubicBezTo>
                  <a:pt x="6443" y="3471"/>
                  <a:pt x="6440" y="3474"/>
                  <a:pt x="6437" y="3476"/>
                </a:cubicBezTo>
                <a:lnTo>
                  <a:pt x="5981" y="3764"/>
                </a:lnTo>
                <a:cubicBezTo>
                  <a:pt x="5977" y="3766"/>
                  <a:pt x="5972" y="3768"/>
                  <a:pt x="5968" y="3769"/>
                </a:cubicBezTo>
                <a:lnTo>
                  <a:pt x="5515" y="3848"/>
                </a:lnTo>
                <a:lnTo>
                  <a:pt x="5063" y="3967"/>
                </a:lnTo>
                <a:lnTo>
                  <a:pt x="4610" y="4147"/>
                </a:lnTo>
                <a:lnTo>
                  <a:pt x="4154" y="4315"/>
                </a:lnTo>
                <a:lnTo>
                  <a:pt x="4168" y="4306"/>
                </a:lnTo>
                <a:lnTo>
                  <a:pt x="3712" y="4790"/>
                </a:lnTo>
                <a:cubicBezTo>
                  <a:pt x="3707" y="4795"/>
                  <a:pt x="3701" y="4798"/>
                  <a:pt x="3695" y="4800"/>
                </a:cubicBezTo>
                <a:lnTo>
                  <a:pt x="3240" y="4924"/>
                </a:lnTo>
                <a:lnTo>
                  <a:pt x="2784" y="5064"/>
                </a:lnTo>
                <a:lnTo>
                  <a:pt x="2799" y="5055"/>
                </a:lnTo>
                <a:lnTo>
                  <a:pt x="2347" y="5515"/>
                </a:lnTo>
                <a:cubicBezTo>
                  <a:pt x="2334" y="5529"/>
                  <a:pt x="2311" y="5529"/>
                  <a:pt x="2297" y="5516"/>
                </a:cubicBezTo>
                <a:lnTo>
                  <a:pt x="1841" y="5096"/>
                </a:lnTo>
                <a:lnTo>
                  <a:pt x="1848" y="5101"/>
                </a:lnTo>
                <a:lnTo>
                  <a:pt x="1392" y="4849"/>
                </a:lnTo>
                <a:lnTo>
                  <a:pt x="1439" y="4838"/>
                </a:lnTo>
                <a:lnTo>
                  <a:pt x="983" y="5510"/>
                </a:lnTo>
                <a:cubicBezTo>
                  <a:pt x="982" y="5511"/>
                  <a:pt x="981" y="5513"/>
                  <a:pt x="979" y="5515"/>
                </a:cubicBezTo>
                <a:lnTo>
                  <a:pt x="523" y="5983"/>
                </a:lnTo>
                <a:cubicBezTo>
                  <a:pt x="520" y="5986"/>
                  <a:pt x="517" y="5988"/>
                  <a:pt x="513" y="5990"/>
                </a:cubicBezTo>
                <a:lnTo>
                  <a:pt x="57" y="6206"/>
                </a:lnTo>
                <a:cubicBezTo>
                  <a:pt x="39" y="6215"/>
                  <a:pt x="17" y="6207"/>
                  <a:pt x="9" y="6189"/>
                </a:cubicBezTo>
                <a:cubicBezTo>
                  <a:pt x="0" y="6171"/>
                  <a:pt x="8" y="6149"/>
                  <a:pt x="26" y="6141"/>
                </a:cubicBezTo>
                <a:close/>
              </a:path>
            </a:pathLst>
          </a:custGeom>
          <a:solidFill>
            <a:srgbClr val="CE8E8D"/>
          </a:solidFill>
          <a:ln w="1588" cap="flat">
            <a:solidFill>
              <a:srgbClr val="CE8E8D"/>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740" name="Freeform 455"/>
          <p:cNvSpPr>
            <a:spLocks noEditPoints="1"/>
          </p:cNvSpPr>
          <p:nvPr/>
        </p:nvSpPr>
        <p:spPr bwMode="auto">
          <a:xfrm>
            <a:off x="1147398" y="4494337"/>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42" name="Freeform 457"/>
          <p:cNvSpPr>
            <a:spLocks noEditPoints="1"/>
          </p:cNvSpPr>
          <p:nvPr/>
        </p:nvSpPr>
        <p:spPr bwMode="auto">
          <a:xfrm>
            <a:off x="1296867" y="4423998"/>
            <a:ext cx="74735" cy="74735"/>
          </a:xfrm>
          <a:custGeom>
            <a:avLst/>
            <a:gdLst>
              <a:gd name="T0" fmla="*/ 51 w 51"/>
              <a:gd name="T1" fmla="*/ 51 h 51"/>
              <a:gd name="T2" fmla="*/ 0 w 51"/>
              <a:gd name="T3" fmla="*/ 0 h 51"/>
              <a:gd name="T4" fmla="*/ 51 w 51"/>
              <a:gd name="T5" fmla="*/ 51 h 51"/>
              <a:gd name="T6" fmla="*/ 0 w 51"/>
              <a:gd name="T7" fmla="*/ 51 h 51"/>
              <a:gd name="T8" fmla="*/ 51 w 51"/>
              <a:gd name="T9" fmla="*/ 0 h 51"/>
              <a:gd name="T10" fmla="*/ 0 w 51"/>
              <a:gd name="T11" fmla="*/ 51 h 51"/>
            </a:gdLst>
            <a:ahLst/>
            <a:cxnLst>
              <a:cxn ang="0">
                <a:pos x="T0" y="T1"/>
              </a:cxn>
              <a:cxn ang="0">
                <a:pos x="T2" y="T3"/>
              </a:cxn>
              <a:cxn ang="0">
                <a:pos x="T4" y="T5"/>
              </a:cxn>
              <a:cxn ang="0">
                <a:pos x="T6" y="T7"/>
              </a:cxn>
              <a:cxn ang="0">
                <a:pos x="T8" y="T9"/>
              </a:cxn>
              <a:cxn ang="0">
                <a:pos x="T10" y="T11"/>
              </a:cxn>
            </a:cxnLst>
            <a:rect l="0" t="0" r="r" b="b"/>
            <a:pathLst>
              <a:path w="51" h="51">
                <a:moveTo>
                  <a:pt x="51" y="51"/>
                </a:moveTo>
                <a:lnTo>
                  <a:pt x="0" y="0"/>
                </a:lnTo>
                <a:lnTo>
                  <a:pt x="51" y="51"/>
                </a:lnTo>
                <a:close/>
                <a:moveTo>
                  <a:pt x="0" y="51"/>
                </a:moveTo>
                <a:lnTo>
                  <a:pt x="51"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44" name="Freeform 459"/>
          <p:cNvSpPr>
            <a:spLocks noEditPoints="1"/>
          </p:cNvSpPr>
          <p:nvPr/>
        </p:nvSpPr>
        <p:spPr bwMode="auto">
          <a:xfrm>
            <a:off x="1444870" y="4270132"/>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46" name="Freeform 461"/>
          <p:cNvSpPr>
            <a:spLocks noEditPoints="1"/>
          </p:cNvSpPr>
          <p:nvPr/>
        </p:nvSpPr>
        <p:spPr bwMode="auto">
          <a:xfrm>
            <a:off x="1594339" y="4051790"/>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48" name="Freeform 463"/>
          <p:cNvSpPr>
            <a:spLocks noEditPoints="1"/>
          </p:cNvSpPr>
          <p:nvPr/>
        </p:nvSpPr>
        <p:spPr bwMode="auto">
          <a:xfrm>
            <a:off x="1743809" y="4133852"/>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50" name="Freeform 465"/>
          <p:cNvSpPr>
            <a:spLocks noEditPoints="1"/>
          </p:cNvSpPr>
          <p:nvPr/>
        </p:nvSpPr>
        <p:spPr bwMode="auto">
          <a:xfrm>
            <a:off x="1893278" y="4270132"/>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52" name="Freeform 467"/>
          <p:cNvSpPr>
            <a:spLocks noEditPoints="1"/>
          </p:cNvSpPr>
          <p:nvPr/>
        </p:nvSpPr>
        <p:spPr bwMode="auto">
          <a:xfrm>
            <a:off x="2041283" y="4120662"/>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54" name="Freeform 469"/>
          <p:cNvSpPr>
            <a:spLocks noEditPoints="1"/>
          </p:cNvSpPr>
          <p:nvPr/>
        </p:nvSpPr>
        <p:spPr bwMode="auto">
          <a:xfrm>
            <a:off x="2189286" y="4075237"/>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56" name="Freeform 471"/>
          <p:cNvSpPr>
            <a:spLocks noEditPoints="1"/>
          </p:cNvSpPr>
          <p:nvPr/>
        </p:nvSpPr>
        <p:spPr bwMode="auto">
          <a:xfrm>
            <a:off x="2338755" y="4034205"/>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58" name="Freeform 473"/>
          <p:cNvSpPr>
            <a:spLocks noEditPoints="1"/>
          </p:cNvSpPr>
          <p:nvPr/>
        </p:nvSpPr>
        <p:spPr bwMode="auto">
          <a:xfrm>
            <a:off x="2488225" y="3875944"/>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64" name="Freeform 479"/>
          <p:cNvSpPr>
            <a:spLocks noEditPoints="1"/>
          </p:cNvSpPr>
          <p:nvPr/>
        </p:nvSpPr>
        <p:spPr bwMode="auto">
          <a:xfrm>
            <a:off x="2933701" y="3723544"/>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66" name="Freeform 481"/>
          <p:cNvSpPr>
            <a:spLocks noEditPoints="1"/>
          </p:cNvSpPr>
          <p:nvPr/>
        </p:nvSpPr>
        <p:spPr bwMode="auto">
          <a:xfrm>
            <a:off x="3083170" y="3697167"/>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68" name="Freeform 483"/>
          <p:cNvSpPr>
            <a:spLocks noEditPoints="1"/>
          </p:cNvSpPr>
          <p:nvPr/>
        </p:nvSpPr>
        <p:spPr bwMode="auto">
          <a:xfrm>
            <a:off x="3232640" y="3603382"/>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70" name="Freeform 485"/>
          <p:cNvSpPr>
            <a:spLocks noEditPoints="1"/>
          </p:cNvSpPr>
          <p:nvPr/>
        </p:nvSpPr>
        <p:spPr bwMode="auto">
          <a:xfrm>
            <a:off x="3380644" y="3415813"/>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74" name="Freeform 489"/>
          <p:cNvSpPr>
            <a:spLocks noEditPoints="1"/>
          </p:cNvSpPr>
          <p:nvPr/>
        </p:nvSpPr>
        <p:spPr bwMode="auto">
          <a:xfrm>
            <a:off x="3678116" y="3373316"/>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76" name="Freeform 491"/>
          <p:cNvSpPr>
            <a:spLocks noEditPoints="1"/>
          </p:cNvSpPr>
          <p:nvPr/>
        </p:nvSpPr>
        <p:spPr bwMode="auto">
          <a:xfrm>
            <a:off x="3827586" y="3220916"/>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78" name="Freeform 493"/>
          <p:cNvSpPr>
            <a:spLocks noEditPoints="1"/>
          </p:cNvSpPr>
          <p:nvPr/>
        </p:nvSpPr>
        <p:spPr bwMode="auto">
          <a:xfrm>
            <a:off x="3975590" y="3099290"/>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82" name="Freeform 497"/>
          <p:cNvSpPr>
            <a:spLocks noEditPoints="1"/>
          </p:cNvSpPr>
          <p:nvPr/>
        </p:nvSpPr>
        <p:spPr bwMode="auto">
          <a:xfrm>
            <a:off x="4273062" y="2860432"/>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84" name="Freeform 499"/>
          <p:cNvSpPr>
            <a:spLocks noEditPoints="1"/>
          </p:cNvSpPr>
          <p:nvPr/>
        </p:nvSpPr>
        <p:spPr bwMode="auto">
          <a:xfrm>
            <a:off x="4422532" y="2907324"/>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88" name="Freeform 503"/>
          <p:cNvSpPr>
            <a:spLocks noEditPoints="1"/>
          </p:cNvSpPr>
          <p:nvPr/>
        </p:nvSpPr>
        <p:spPr bwMode="auto">
          <a:xfrm>
            <a:off x="4720005" y="3028951"/>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90" name="Freeform 505"/>
          <p:cNvSpPr>
            <a:spLocks noEditPoints="1"/>
          </p:cNvSpPr>
          <p:nvPr/>
        </p:nvSpPr>
        <p:spPr bwMode="auto">
          <a:xfrm>
            <a:off x="4869474" y="2949821"/>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792" name="Freeform 507"/>
          <p:cNvSpPr>
            <a:spLocks noEditPoints="1"/>
          </p:cNvSpPr>
          <p:nvPr/>
        </p:nvSpPr>
        <p:spPr bwMode="auto">
          <a:xfrm>
            <a:off x="5018944" y="2866293"/>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495" name="Freeform 510"/>
          <p:cNvSpPr>
            <a:spLocks noEditPoints="1"/>
          </p:cNvSpPr>
          <p:nvPr/>
        </p:nvSpPr>
        <p:spPr bwMode="auto">
          <a:xfrm>
            <a:off x="5165481" y="2819401"/>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497" name="Freeform 512"/>
          <p:cNvSpPr>
            <a:spLocks noEditPoints="1"/>
          </p:cNvSpPr>
          <p:nvPr/>
        </p:nvSpPr>
        <p:spPr bwMode="auto">
          <a:xfrm>
            <a:off x="5314950" y="2938097"/>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499" name="Freeform 514"/>
          <p:cNvSpPr>
            <a:spLocks noEditPoints="1"/>
          </p:cNvSpPr>
          <p:nvPr/>
        </p:nvSpPr>
        <p:spPr bwMode="auto">
          <a:xfrm>
            <a:off x="5464420" y="2949820"/>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01" name="Freeform 516"/>
          <p:cNvSpPr>
            <a:spLocks noEditPoints="1"/>
          </p:cNvSpPr>
          <p:nvPr/>
        </p:nvSpPr>
        <p:spPr bwMode="auto">
          <a:xfrm>
            <a:off x="5613889" y="2848709"/>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03" name="Freeform 518"/>
          <p:cNvSpPr>
            <a:spLocks noEditPoints="1"/>
          </p:cNvSpPr>
          <p:nvPr/>
        </p:nvSpPr>
        <p:spPr bwMode="auto">
          <a:xfrm>
            <a:off x="5761893" y="2970335"/>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05" name="Freeform 520"/>
          <p:cNvSpPr>
            <a:spLocks noEditPoints="1"/>
          </p:cNvSpPr>
          <p:nvPr/>
        </p:nvSpPr>
        <p:spPr bwMode="auto">
          <a:xfrm>
            <a:off x="5909897" y="3006971"/>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07" name="Freeform 522"/>
          <p:cNvSpPr>
            <a:spLocks noEditPoints="1"/>
          </p:cNvSpPr>
          <p:nvPr/>
        </p:nvSpPr>
        <p:spPr bwMode="auto">
          <a:xfrm>
            <a:off x="6059366" y="2901463"/>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09" name="Freeform 524"/>
          <p:cNvSpPr>
            <a:spLocks noEditPoints="1"/>
          </p:cNvSpPr>
          <p:nvPr/>
        </p:nvSpPr>
        <p:spPr bwMode="auto">
          <a:xfrm>
            <a:off x="6208836" y="2784232"/>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15" name="Freeform 530"/>
          <p:cNvSpPr>
            <a:spLocks noEditPoints="1"/>
          </p:cNvSpPr>
          <p:nvPr/>
        </p:nvSpPr>
        <p:spPr bwMode="auto">
          <a:xfrm>
            <a:off x="6654312" y="2508739"/>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17" name="Freeform 532"/>
          <p:cNvSpPr>
            <a:spLocks noEditPoints="1"/>
          </p:cNvSpPr>
          <p:nvPr/>
        </p:nvSpPr>
        <p:spPr bwMode="auto">
          <a:xfrm>
            <a:off x="6803782" y="2491155"/>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19" name="Freeform 534"/>
          <p:cNvSpPr>
            <a:spLocks noEditPoints="1"/>
          </p:cNvSpPr>
          <p:nvPr/>
        </p:nvSpPr>
        <p:spPr bwMode="auto">
          <a:xfrm>
            <a:off x="6951786" y="2895601"/>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21" name="Freeform 536"/>
          <p:cNvSpPr>
            <a:spLocks noEditPoints="1"/>
          </p:cNvSpPr>
          <p:nvPr/>
        </p:nvSpPr>
        <p:spPr bwMode="auto">
          <a:xfrm>
            <a:off x="7101255" y="2517532"/>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23" name="Freeform 538"/>
          <p:cNvSpPr>
            <a:spLocks noEditPoints="1"/>
          </p:cNvSpPr>
          <p:nvPr/>
        </p:nvSpPr>
        <p:spPr bwMode="auto">
          <a:xfrm>
            <a:off x="7250724" y="2571750"/>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25" name="Freeform 540"/>
          <p:cNvSpPr>
            <a:spLocks noEditPoints="1"/>
          </p:cNvSpPr>
          <p:nvPr/>
        </p:nvSpPr>
        <p:spPr bwMode="auto">
          <a:xfrm>
            <a:off x="7398727" y="2587871"/>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27" name="Freeform 542"/>
          <p:cNvSpPr>
            <a:spLocks noEditPoints="1"/>
          </p:cNvSpPr>
          <p:nvPr/>
        </p:nvSpPr>
        <p:spPr bwMode="auto">
          <a:xfrm>
            <a:off x="7546732" y="2598127"/>
            <a:ext cx="76200" cy="76200"/>
          </a:xfrm>
          <a:custGeom>
            <a:avLst/>
            <a:gdLst>
              <a:gd name="T0" fmla="*/ 52 w 52"/>
              <a:gd name="T1" fmla="*/ 52 h 52"/>
              <a:gd name="T2" fmla="*/ 0 w 52"/>
              <a:gd name="T3" fmla="*/ 0 h 52"/>
              <a:gd name="T4" fmla="*/ 52 w 52"/>
              <a:gd name="T5" fmla="*/ 52 h 52"/>
              <a:gd name="T6" fmla="*/ 0 w 52"/>
              <a:gd name="T7" fmla="*/ 52 h 52"/>
              <a:gd name="T8" fmla="*/ 52 w 52"/>
              <a:gd name="T9" fmla="*/ 0 h 52"/>
              <a:gd name="T10" fmla="*/ 0 w 52"/>
              <a:gd name="T11" fmla="*/ 52 h 52"/>
            </a:gdLst>
            <a:ahLst/>
            <a:cxnLst>
              <a:cxn ang="0">
                <a:pos x="T0" y="T1"/>
              </a:cxn>
              <a:cxn ang="0">
                <a:pos x="T2" y="T3"/>
              </a:cxn>
              <a:cxn ang="0">
                <a:pos x="T4" y="T5"/>
              </a:cxn>
              <a:cxn ang="0">
                <a:pos x="T6" y="T7"/>
              </a:cxn>
              <a:cxn ang="0">
                <a:pos x="T8" y="T9"/>
              </a:cxn>
              <a:cxn ang="0">
                <a:pos x="T10" y="T11"/>
              </a:cxn>
            </a:cxnLst>
            <a:rect l="0" t="0" r="r" b="b"/>
            <a:pathLst>
              <a:path w="52" h="52">
                <a:moveTo>
                  <a:pt x="52" y="52"/>
                </a:moveTo>
                <a:lnTo>
                  <a:pt x="0" y="0"/>
                </a:lnTo>
                <a:lnTo>
                  <a:pt x="52" y="52"/>
                </a:lnTo>
                <a:close/>
                <a:moveTo>
                  <a:pt x="0" y="52"/>
                </a:moveTo>
                <a:lnTo>
                  <a:pt x="52"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29" name="Freeform 544"/>
          <p:cNvSpPr>
            <a:spLocks noEditPoints="1"/>
          </p:cNvSpPr>
          <p:nvPr/>
        </p:nvSpPr>
        <p:spPr bwMode="auto">
          <a:xfrm>
            <a:off x="7696201" y="2527789"/>
            <a:ext cx="76200" cy="74735"/>
          </a:xfrm>
          <a:custGeom>
            <a:avLst/>
            <a:gdLst>
              <a:gd name="T0" fmla="*/ 52 w 52"/>
              <a:gd name="T1" fmla="*/ 51 h 51"/>
              <a:gd name="T2" fmla="*/ 0 w 52"/>
              <a:gd name="T3" fmla="*/ 0 h 51"/>
              <a:gd name="T4" fmla="*/ 52 w 52"/>
              <a:gd name="T5" fmla="*/ 51 h 51"/>
              <a:gd name="T6" fmla="*/ 0 w 52"/>
              <a:gd name="T7" fmla="*/ 51 h 51"/>
              <a:gd name="T8" fmla="*/ 52 w 52"/>
              <a:gd name="T9" fmla="*/ 0 h 51"/>
              <a:gd name="T10" fmla="*/ 0 w 52"/>
              <a:gd name="T11" fmla="*/ 51 h 51"/>
            </a:gdLst>
            <a:ahLst/>
            <a:cxnLst>
              <a:cxn ang="0">
                <a:pos x="T0" y="T1"/>
              </a:cxn>
              <a:cxn ang="0">
                <a:pos x="T2" y="T3"/>
              </a:cxn>
              <a:cxn ang="0">
                <a:pos x="T4" y="T5"/>
              </a:cxn>
              <a:cxn ang="0">
                <a:pos x="T6" y="T7"/>
              </a:cxn>
              <a:cxn ang="0">
                <a:pos x="T8" y="T9"/>
              </a:cxn>
              <a:cxn ang="0">
                <a:pos x="T10" y="T11"/>
              </a:cxn>
            </a:cxnLst>
            <a:rect l="0" t="0" r="r" b="b"/>
            <a:pathLst>
              <a:path w="52" h="51">
                <a:moveTo>
                  <a:pt x="52" y="51"/>
                </a:moveTo>
                <a:lnTo>
                  <a:pt x="0" y="0"/>
                </a:lnTo>
                <a:lnTo>
                  <a:pt x="52" y="51"/>
                </a:lnTo>
                <a:close/>
                <a:moveTo>
                  <a:pt x="0" y="51"/>
                </a:moveTo>
                <a:lnTo>
                  <a:pt x="52" y="0"/>
                </a:lnTo>
                <a:lnTo>
                  <a:pt x="0" y="51"/>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31" name="Rectangle 546"/>
          <p:cNvSpPr>
            <a:spLocks noChangeArrowheads="1"/>
          </p:cNvSpPr>
          <p:nvPr/>
        </p:nvSpPr>
        <p:spPr bwMode="auto">
          <a:xfrm>
            <a:off x="7828086" y="4322886"/>
            <a:ext cx="325410"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b="1" dirty="0">
                <a:solidFill>
                  <a:srgbClr val="000000"/>
                </a:solidFill>
                <a:latin typeface="Calibri" panose="020F0502020204030204" pitchFamily="34" charset="0"/>
              </a:rPr>
              <a:t>107,1 </a:t>
            </a:r>
            <a:endParaRPr lang="es-AR" altLang="es-AR" sz="1662" dirty="0"/>
          </a:p>
        </p:txBody>
      </p:sp>
      <p:sp>
        <p:nvSpPr>
          <p:cNvPr id="1532" name="Rectangle 547"/>
          <p:cNvSpPr>
            <a:spLocks noChangeArrowheads="1"/>
          </p:cNvSpPr>
          <p:nvPr/>
        </p:nvSpPr>
        <p:spPr bwMode="auto">
          <a:xfrm>
            <a:off x="7791451" y="3374782"/>
            <a:ext cx="325410"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b="1" dirty="0">
                <a:solidFill>
                  <a:srgbClr val="000000"/>
                </a:solidFill>
                <a:latin typeface="Calibri" panose="020F0502020204030204" pitchFamily="34" charset="0"/>
              </a:rPr>
              <a:t>168,1 </a:t>
            </a:r>
            <a:endParaRPr lang="es-AR" altLang="es-AR" sz="1662" dirty="0"/>
          </a:p>
        </p:txBody>
      </p:sp>
      <p:sp>
        <p:nvSpPr>
          <p:cNvPr id="1533" name="Rectangle 548"/>
          <p:cNvSpPr>
            <a:spLocks noChangeArrowheads="1"/>
          </p:cNvSpPr>
          <p:nvPr/>
        </p:nvSpPr>
        <p:spPr bwMode="auto">
          <a:xfrm>
            <a:off x="7801709" y="3197471"/>
            <a:ext cx="325410"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b="1" dirty="0">
                <a:solidFill>
                  <a:srgbClr val="000000"/>
                </a:solidFill>
                <a:latin typeface="Calibri" panose="020F0502020204030204" pitchFamily="34" charset="0"/>
              </a:rPr>
              <a:t>180,1 </a:t>
            </a:r>
            <a:endParaRPr lang="es-AR" altLang="es-AR" sz="1662" dirty="0"/>
          </a:p>
        </p:txBody>
      </p:sp>
      <p:sp>
        <p:nvSpPr>
          <p:cNvPr id="1534" name="Rectangle 549"/>
          <p:cNvSpPr>
            <a:spLocks noChangeArrowheads="1"/>
          </p:cNvSpPr>
          <p:nvPr/>
        </p:nvSpPr>
        <p:spPr bwMode="auto">
          <a:xfrm>
            <a:off x="7735766" y="3771901"/>
            <a:ext cx="325410"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b="1" dirty="0">
                <a:solidFill>
                  <a:srgbClr val="000000"/>
                </a:solidFill>
                <a:latin typeface="Calibri" panose="020F0502020204030204" pitchFamily="34" charset="0"/>
              </a:rPr>
              <a:t>148,2 </a:t>
            </a:r>
            <a:endParaRPr lang="es-AR" altLang="es-AR" sz="1662" dirty="0"/>
          </a:p>
        </p:txBody>
      </p:sp>
      <p:sp>
        <p:nvSpPr>
          <p:cNvPr id="1535" name="Rectangle 550"/>
          <p:cNvSpPr>
            <a:spLocks noChangeArrowheads="1"/>
          </p:cNvSpPr>
          <p:nvPr/>
        </p:nvSpPr>
        <p:spPr bwMode="auto">
          <a:xfrm>
            <a:off x="7823689" y="2910255"/>
            <a:ext cx="325410"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b="1" dirty="0">
                <a:solidFill>
                  <a:srgbClr val="000000"/>
                </a:solidFill>
                <a:latin typeface="Calibri" panose="020F0502020204030204" pitchFamily="34" charset="0"/>
              </a:rPr>
              <a:t>203,4 </a:t>
            </a:r>
            <a:endParaRPr lang="es-AR" altLang="es-AR" sz="1662" dirty="0"/>
          </a:p>
        </p:txBody>
      </p:sp>
      <p:sp>
        <p:nvSpPr>
          <p:cNvPr id="1536" name="Rectangle 551"/>
          <p:cNvSpPr>
            <a:spLocks noChangeArrowheads="1"/>
          </p:cNvSpPr>
          <p:nvPr/>
        </p:nvSpPr>
        <p:spPr bwMode="auto">
          <a:xfrm>
            <a:off x="7823689" y="2441332"/>
            <a:ext cx="325410"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b="1" dirty="0">
                <a:solidFill>
                  <a:srgbClr val="000000"/>
                </a:solidFill>
                <a:latin typeface="Calibri" panose="020F0502020204030204" pitchFamily="34" charset="0"/>
              </a:rPr>
              <a:t>255,7 </a:t>
            </a:r>
            <a:endParaRPr lang="es-AR" altLang="es-AR" sz="1662" dirty="0"/>
          </a:p>
        </p:txBody>
      </p:sp>
      <p:sp>
        <p:nvSpPr>
          <p:cNvPr id="1537" name="Rectangle 552"/>
          <p:cNvSpPr>
            <a:spLocks noChangeArrowheads="1"/>
          </p:cNvSpPr>
          <p:nvPr/>
        </p:nvSpPr>
        <p:spPr bwMode="auto">
          <a:xfrm>
            <a:off x="816220" y="5883520"/>
            <a:ext cx="15709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50</a:t>
            </a:r>
            <a:endParaRPr lang="es-AR" altLang="es-AR" sz="1662" dirty="0"/>
          </a:p>
        </p:txBody>
      </p:sp>
      <p:sp>
        <p:nvSpPr>
          <p:cNvPr id="1538" name="Rectangle 553"/>
          <p:cNvSpPr>
            <a:spLocks noChangeArrowheads="1"/>
          </p:cNvSpPr>
          <p:nvPr/>
        </p:nvSpPr>
        <p:spPr bwMode="auto">
          <a:xfrm>
            <a:off x="738555" y="4431324"/>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100</a:t>
            </a:r>
            <a:endParaRPr lang="es-AR" altLang="es-AR" sz="1662" dirty="0"/>
          </a:p>
        </p:txBody>
      </p:sp>
      <p:sp>
        <p:nvSpPr>
          <p:cNvPr id="1539" name="Rectangle 554"/>
          <p:cNvSpPr>
            <a:spLocks noChangeArrowheads="1"/>
          </p:cNvSpPr>
          <p:nvPr/>
        </p:nvSpPr>
        <p:spPr bwMode="auto">
          <a:xfrm>
            <a:off x="738555" y="2979127"/>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200</a:t>
            </a:r>
            <a:endParaRPr lang="es-AR" altLang="es-AR" sz="1662" dirty="0"/>
          </a:p>
        </p:txBody>
      </p:sp>
      <p:sp>
        <p:nvSpPr>
          <p:cNvPr id="1540" name="Rectangle 555"/>
          <p:cNvSpPr>
            <a:spLocks noChangeArrowheads="1"/>
          </p:cNvSpPr>
          <p:nvPr/>
        </p:nvSpPr>
        <p:spPr bwMode="auto">
          <a:xfrm>
            <a:off x="738555" y="1526932"/>
            <a:ext cx="23564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400</a:t>
            </a:r>
            <a:endParaRPr lang="es-AR" altLang="es-AR" sz="1662" dirty="0"/>
          </a:p>
        </p:txBody>
      </p:sp>
      <p:sp>
        <p:nvSpPr>
          <p:cNvPr id="1541" name="Rectangle 556"/>
          <p:cNvSpPr>
            <a:spLocks noChangeArrowheads="1"/>
          </p:cNvSpPr>
          <p:nvPr/>
        </p:nvSpPr>
        <p:spPr bwMode="auto">
          <a:xfrm>
            <a:off x="1053612"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1970</a:t>
            </a:r>
            <a:endParaRPr lang="es-AR" altLang="es-AR" sz="1662" dirty="0"/>
          </a:p>
        </p:txBody>
      </p:sp>
      <p:sp>
        <p:nvSpPr>
          <p:cNvPr id="1542" name="Rectangle 557"/>
          <p:cNvSpPr>
            <a:spLocks noChangeArrowheads="1"/>
          </p:cNvSpPr>
          <p:nvPr/>
        </p:nvSpPr>
        <p:spPr bwMode="auto">
          <a:xfrm>
            <a:off x="1351085"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1972</a:t>
            </a:r>
            <a:endParaRPr lang="es-AR" altLang="es-AR" sz="1662" dirty="0"/>
          </a:p>
        </p:txBody>
      </p:sp>
      <p:sp>
        <p:nvSpPr>
          <p:cNvPr id="1543" name="Rectangle 558"/>
          <p:cNvSpPr>
            <a:spLocks noChangeArrowheads="1"/>
          </p:cNvSpPr>
          <p:nvPr/>
        </p:nvSpPr>
        <p:spPr bwMode="auto">
          <a:xfrm>
            <a:off x="1650024"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1974</a:t>
            </a:r>
            <a:endParaRPr lang="es-AR" altLang="es-AR" sz="1662" dirty="0"/>
          </a:p>
        </p:txBody>
      </p:sp>
      <p:sp>
        <p:nvSpPr>
          <p:cNvPr id="1544" name="Rectangle 559"/>
          <p:cNvSpPr>
            <a:spLocks noChangeArrowheads="1"/>
          </p:cNvSpPr>
          <p:nvPr/>
        </p:nvSpPr>
        <p:spPr bwMode="auto">
          <a:xfrm>
            <a:off x="1947496"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1976</a:t>
            </a:r>
            <a:endParaRPr lang="es-AR" altLang="es-AR" sz="1662" dirty="0"/>
          </a:p>
        </p:txBody>
      </p:sp>
      <p:sp>
        <p:nvSpPr>
          <p:cNvPr id="1545" name="Rectangle 560"/>
          <p:cNvSpPr>
            <a:spLocks noChangeArrowheads="1"/>
          </p:cNvSpPr>
          <p:nvPr/>
        </p:nvSpPr>
        <p:spPr bwMode="auto">
          <a:xfrm>
            <a:off x="2244970"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1978</a:t>
            </a:r>
            <a:endParaRPr lang="es-AR" altLang="es-AR" sz="1662" dirty="0"/>
          </a:p>
        </p:txBody>
      </p:sp>
      <p:sp>
        <p:nvSpPr>
          <p:cNvPr id="1546" name="Rectangle 561"/>
          <p:cNvSpPr>
            <a:spLocks noChangeArrowheads="1"/>
          </p:cNvSpPr>
          <p:nvPr/>
        </p:nvSpPr>
        <p:spPr bwMode="auto">
          <a:xfrm>
            <a:off x="2542443"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1980</a:t>
            </a:r>
            <a:endParaRPr lang="es-AR" altLang="es-AR" sz="1662" dirty="0"/>
          </a:p>
        </p:txBody>
      </p:sp>
      <p:sp>
        <p:nvSpPr>
          <p:cNvPr id="1547" name="Rectangle 562"/>
          <p:cNvSpPr>
            <a:spLocks noChangeArrowheads="1"/>
          </p:cNvSpPr>
          <p:nvPr/>
        </p:nvSpPr>
        <p:spPr bwMode="auto">
          <a:xfrm>
            <a:off x="2839916"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1982</a:t>
            </a:r>
            <a:endParaRPr lang="es-AR" altLang="es-AR" sz="1662" dirty="0"/>
          </a:p>
        </p:txBody>
      </p:sp>
      <p:sp>
        <p:nvSpPr>
          <p:cNvPr id="1548" name="Rectangle 563"/>
          <p:cNvSpPr>
            <a:spLocks noChangeArrowheads="1"/>
          </p:cNvSpPr>
          <p:nvPr/>
        </p:nvSpPr>
        <p:spPr bwMode="auto">
          <a:xfrm>
            <a:off x="3137389"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1984</a:t>
            </a:r>
            <a:endParaRPr lang="es-AR" altLang="es-AR" sz="1662" dirty="0"/>
          </a:p>
        </p:txBody>
      </p:sp>
      <p:sp>
        <p:nvSpPr>
          <p:cNvPr id="1549" name="Rectangle 564"/>
          <p:cNvSpPr>
            <a:spLocks noChangeArrowheads="1"/>
          </p:cNvSpPr>
          <p:nvPr/>
        </p:nvSpPr>
        <p:spPr bwMode="auto">
          <a:xfrm>
            <a:off x="3434862"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1986</a:t>
            </a:r>
            <a:endParaRPr lang="es-AR" altLang="es-AR" sz="1662" dirty="0"/>
          </a:p>
        </p:txBody>
      </p:sp>
      <p:sp>
        <p:nvSpPr>
          <p:cNvPr id="1550" name="Rectangle 565"/>
          <p:cNvSpPr>
            <a:spLocks noChangeArrowheads="1"/>
          </p:cNvSpPr>
          <p:nvPr/>
        </p:nvSpPr>
        <p:spPr bwMode="auto">
          <a:xfrm>
            <a:off x="3733801"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1988</a:t>
            </a:r>
            <a:endParaRPr lang="es-AR" altLang="es-AR" sz="1662" dirty="0"/>
          </a:p>
        </p:txBody>
      </p:sp>
      <p:sp>
        <p:nvSpPr>
          <p:cNvPr id="1551" name="Rectangle 566"/>
          <p:cNvSpPr>
            <a:spLocks noChangeArrowheads="1"/>
          </p:cNvSpPr>
          <p:nvPr/>
        </p:nvSpPr>
        <p:spPr bwMode="auto">
          <a:xfrm>
            <a:off x="4031273"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1990</a:t>
            </a:r>
            <a:endParaRPr lang="es-AR" altLang="es-AR" sz="1662" dirty="0"/>
          </a:p>
        </p:txBody>
      </p:sp>
      <p:sp>
        <p:nvSpPr>
          <p:cNvPr id="1552" name="Rectangle 567"/>
          <p:cNvSpPr>
            <a:spLocks noChangeArrowheads="1"/>
          </p:cNvSpPr>
          <p:nvPr/>
        </p:nvSpPr>
        <p:spPr bwMode="auto">
          <a:xfrm>
            <a:off x="4328747"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1992</a:t>
            </a:r>
            <a:endParaRPr lang="es-AR" altLang="es-AR" sz="1662" dirty="0"/>
          </a:p>
        </p:txBody>
      </p:sp>
      <p:sp>
        <p:nvSpPr>
          <p:cNvPr id="1553" name="Rectangle 568"/>
          <p:cNvSpPr>
            <a:spLocks noChangeArrowheads="1"/>
          </p:cNvSpPr>
          <p:nvPr/>
        </p:nvSpPr>
        <p:spPr bwMode="auto">
          <a:xfrm>
            <a:off x="4626219"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1994</a:t>
            </a:r>
            <a:endParaRPr lang="es-AR" altLang="es-AR" sz="1662" dirty="0"/>
          </a:p>
        </p:txBody>
      </p:sp>
      <p:sp>
        <p:nvSpPr>
          <p:cNvPr id="1554" name="Rectangle 569"/>
          <p:cNvSpPr>
            <a:spLocks noChangeArrowheads="1"/>
          </p:cNvSpPr>
          <p:nvPr/>
        </p:nvSpPr>
        <p:spPr bwMode="auto">
          <a:xfrm>
            <a:off x="4923693"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1996</a:t>
            </a:r>
            <a:endParaRPr lang="es-AR" altLang="es-AR" sz="1662" dirty="0"/>
          </a:p>
        </p:txBody>
      </p:sp>
      <p:sp>
        <p:nvSpPr>
          <p:cNvPr id="1555" name="Rectangle 570"/>
          <p:cNvSpPr>
            <a:spLocks noChangeArrowheads="1"/>
          </p:cNvSpPr>
          <p:nvPr/>
        </p:nvSpPr>
        <p:spPr bwMode="auto">
          <a:xfrm>
            <a:off x="5221166"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1998</a:t>
            </a:r>
            <a:endParaRPr lang="es-AR" altLang="es-AR" sz="1662" dirty="0"/>
          </a:p>
        </p:txBody>
      </p:sp>
      <p:sp>
        <p:nvSpPr>
          <p:cNvPr id="1556" name="Rectangle 571"/>
          <p:cNvSpPr>
            <a:spLocks noChangeArrowheads="1"/>
          </p:cNvSpPr>
          <p:nvPr/>
        </p:nvSpPr>
        <p:spPr bwMode="auto">
          <a:xfrm>
            <a:off x="5518639"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2000</a:t>
            </a:r>
            <a:endParaRPr lang="es-AR" altLang="es-AR" sz="1662" dirty="0"/>
          </a:p>
        </p:txBody>
      </p:sp>
      <p:sp>
        <p:nvSpPr>
          <p:cNvPr id="1557" name="Rectangle 572"/>
          <p:cNvSpPr>
            <a:spLocks noChangeArrowheads="1"/>
          </p:cNvSpPr>
          <p:nvPr/>
        </p:nvSpPr>
        <p:spPr bwMode="auto">
          <a:xfrm>
            <a:off x="5816112"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2002</a:t>
            </a:r>
            <a:endParaRPr lang="es-AR" altLang="es-AR" sz="1662" dirty="0"/>
          </a:p>
        </p:txBody>
      </p:sp>
      <p:sp>
        <p:nvSpPr>
          <p:cNvPr id="1558" name="Rectangle 573"/>
          <p:cNvSpPr>
            <a:spLocks noChangeArrowheads="1"/>
          </p:cNvSpPr>
          <p:nvPr/>
        </p:nvSpPr>
        <p:spPr bwMode="auto">
          <a:xfrm>
            <a:off x="6115050"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2004</a:t>
            </a:r>
            <a:endParaRPr lang="es-AR" altLang="es-AR" sz="1662" dirty="0"/>
          </a:p>
        </p:txBody>
      </p:sp>
      <p:sp>
        <p:nvSpPr>
          <p:cNvPr id="1559" name="Rectangle 574"/>
          <p:cNvSpPr>
            <a:spLocks noChangeArrowheads="1"/>
          </p:cNvSpPr>
          <p:nvPr/>
        </p:nvSpPr>
        <p:spPr bwMode="auto">
          <a:xfrm>
            <a:off x="6412524"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2006</a:t>
            </a:r>
            <a:endParaRPr lang="es-AR" altLang="es-AR" sz="1662" dirty="0"/>
          </a:p>
        </p:txBody>
      </p:sp>
      <p:sp>
        <p:nvSpPr>
          <p:cNvPr id="1560" name="Rectangle 575"/>
          <p:cNvSpPr>
            <a:spLocks noChangeArrowheads="1"/>
          </p:cNvSpPr>
          <p:nvPr/>
        </p:nvSpPr>
        <p:spPr bwMode="auto">
          <a:xfrm>
            <a:off x="6709996"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2008</a:t>
            </a:r>
            <a:endParaRPr lang="es-AR" altLang="es-AR" sz="1662" dirty="0"/>
          </a:p>
        </p:txBody>
      </p:sp>
      <p:sp>
        <p:nvSpPr>
          <p:cNvPr id="1561" name="Rectangle 576"/>
          <p:cNvSpPr>
            <a:spLocks noChangeArrowheads="1"/>
          </p:cNvSpPr>
          <p:nvPr/>
        </p:nvSpPr>
        <p:spPr bwMode="auto">
          <a:xfrm>
            <a:off x="7007470"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2010</a:t>
            </a:r>
            <a:endParaRPr lang="es-AR" altLang="es-AR" sz="1662" dirty="0"/>
          </a:p>
        </p:txBody>
      </p:sp>
      <p:sp>
        <p:nvSpPr>
          <p:cNvPr id="1562" name="Rectangle 577"/>
          <p:cNvSpPr>
            <a:spLocks noChangeArrowheads="1"/>
          </p:cNvSpPr>
          <p:nvPr/>
        </p:nvSpPr>
        <p:spPr bwMode="auto">
          <a:xfrm>
            <a:off x="7304943"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2012</a:t>
            </a:r>
            <a:endParaRPr lang="es-AR" altLang="es-AR" sz="1662" dirty="0"/>
          </a:p>
        </p:txBody>
      </p:sp>
      <p:sp>
        <p:nvSpPr>
          <p:cNvPr id="1563" name="Rectangle 578"/>
          <p:cNvSpPr>
            <a:spLocks noChangeArrowheads="1"/>
          </p:cNvSpPr>
          <p:nvPr/>
        </p:nvSpPr>
        <p:spPr bwMode="auto">
          <a:xfrm>
            <a:off x="7602416" y="6066694"/>
            <a:ext cx="262892" cy="1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015" dirty="0">
                <a:solidFill>
                  <a:srgbClr val="000000"/>
                </a:solidFill>
                <a:latin typeface="Calibri" panose="020F0502020204030204" pitchFamily="34" charset="0"/>
              </a:rPr>
              <a:t>2014</a:t>
            </a:r>
            <a:endParaRPr lang="es-AR" altLang="es-AR" sz="1662" dirty="0"/>
          </a:p>
        </p:txBody>
      </p:sp>
      <p:sp>
        <p:nvSpPr>
          <p:cNvPr id="1565" name="Rectangle 580"/>
          <p:cNvSpPr>
            <a:spLocks noChangeArrowheads="1"/>
          </p:cNvSpPr>
          <p:nvPr/>
        </p:nvSpPr>
        <p:spPr bwMode="auto">
          <a:xfrm>
            <a:off x="3064120" y="1365739"/>
            <a:ext cx="3065968" cy="24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569" b="1" dirty="0">
                <a:solidFill>
                  <a:srgbClr val="000000"/>
                </a:solidFill>
                <a:latin typeface="Calibri" panose="020F0502020204030204" pitchFamily="34" charset="0"/>
              </a:rPr>
              <a:t>PBI industrial per cápita (1970 = 100)</a:t>
            </a:r>
            <a:endParaRPr lang="es-AR" altLang="es-AR" sz="1662" dirty="0"/>
          </a:p>
        </p:txBody>
      </p:sp>
      <p:sp>
        <p:nvSpPr>
          <p:cNvPr id="1566" name="Rectangle 581"/>
          <p:cNvSpPr>
            <a:spLocks noChangeArrowheads="1"/>
          </p:cNvSpPr>
          <p:nvPr/>
        </p:nvSpPr>
        <p:spPr bwMode="auto">
          <a:xfrm>
            <a:off x="2094035" y="2041281"/>
            <a:ext cx="275492" cy="83527"/>
          </a:xfrm>
          <a:prstGeom prst="rect">
            <a:avLst/>
          </a:prstGeom>
          <a:solidFill>
            <a:srgbClr val="4572A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67" name="Rectangle 582"/>
          <p:cNvSpPr>
            <a:spLocks noChangeArrowheads="1"/>
          </p:cNvSpPr>
          <p:nvPr/>
        </p:nvSpPr>
        <p:spPr bwMode="auto">
          <a:xfrm>
            <a:off x="2400302" y="1982666"/>
            <a:ext cx="60753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Argentina</a:t>
            </a:r>
            <a:endParaRPr lang="es-AR" altLang="es-AR" sz="1662" dirty="0"/>
          </a:p>
        </p:txBody>
      </p:sp>
      <p:sp>
        <p:nvSpPr>
          <p:cNvPr id="1568" name="Freeform 583"/>
          <p:cNvSpPr>
            <a:spLocks/>
          </p:cNvSpPr>
          <p:nvPr/>
        </p:nvSpPr>
        <p:spPr bwMode="auto">
          <a:xfrm>
            <a:off x="3212124" y="2072055"/>
            <a:ext cx="298938" cy="23446"/>
          </a:xfrm>
          <a:custGeom>
            <a:avLst/>
            <a:gdLst>
              <a:gd name="T0" fmla="*/ 72 w 1824"/>
              <a:gd name="T1" fmla="*/ 0 h 144"/>
              <a:gd name="T2" fmla="*/ 1752 w 1824"/>
              <a:gd name="T3" fmla="*/ 0 h 144"/>
              <a:gd name="T4" fmla="*/ 1824 w 1824"/>
              <a:gd name="T5" fmla="*/ 72 h 144"/>
              <a:gd name="T6" fmla="*/ 1752 w 1824"/>
              <a:gd name="T7" fmla="*/ 144 h 144"/>
              <a:gd name="T8" fmla="*/ 72 w 1824"/>
              <a:gd name="T9" fmla="*/ 144 h 144"/>
              <a:gd name="T10" fmla="*/ 0 w 1824"/>
              <a:gd name="T11" fmla="*/ 72 h 144"/>
              <a:gd name="T12" fmla="*/ 72 w 18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824" h="144">
                <a:moveTo>
                  <a:pt x="72" y="0"/>
                </a:moveTo>
                <a:lnTo>
                  <a:pt x="1752" y="0"/>
                </a:lnTo>
                <a:cubicBezTo>
                  <a:pt x="1792" y="0"/>
                  <a:pt x="1824" y="33"/>
                  <a:pt x="1824" y="72"/>
                </a:cubicBezTo>
                <a:cubicBezTo>
                  <a:pt x="1824" y="112"/>
                  <a:pt x="1792" y="144"/>
                  <a:pt x="1752" y="144"/>
                </a:cubicBezTo>
                <a:lnTo>
                  <a:pt x="72" y="144"/>
                </a:lnTo>
                <a:cubicBezTo>
                  <a:pt x="33" y="144"/>
                  <a:pt x="0" y="112"/>
                  <a:pt x="0" y="72"/>
                </a:cubicBezTo>
                <a:cubicBezTo>
                  <a:pt x="0" y="33"/>
                  <a:pt x="33" y="0"/>
                  <a:pt x="72" y="0"/>
                </a:cubicBezTo>
                <a:close/>
              </a:path>
            </a:pathLst>
          </a:custGeom>
          <a:solidFill>
            <a:srgbClr val="9BBB59"/>
          </a:solidFill>
          <a:ln w="1588" cap="flat">
            <a:solidFill>
              <a:srgbClr val="9BBB59"/>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69" name="Rectangle 584"/>
          <p:cNvSpPr>
            <a:spLocks noChangeArrowheads="1"/>
          </p:cNvSpPr>
          <p:nvPr/>
        </p:nvSpPr>
        <p:spPr bwMode="auto">
          <a:xfrm>
            <a:off x="3530112" y="1982666"/>
            <a:ext cx="33829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Brasil</a:t>
            </a:r>
            <a:endParaRPr lang="es-AR" altLang="es-AR" sz="1662" dirty="0"/>
          </a:p>
        </p:txBody>
      </p:sp>
      <p:sp>
        <p:nvSpPr>
          <p:cNvPr id="1570" name="Freeform 585"/>
          <p:cNvSpPr>
            <a:spLocks/>
          </p:cNvSpPr>
          <p:nvPr/>
        </p:nvSpPr>
        <p:spPr bwMode="auto">
          <a:xfrm>
            <a:off x="4070840" y="2072055"/>
            <a:ext cx="298938" cy="23446"/>
          </a:xfrm>
          <a:custGeom>
            <a:avLst/>
            <a:gdLst>
              <a:gd name="T0" fmla="*/ 72 w 1824"/>
              <a:gd name="T1" fmla="*/ 0 h 144"/>
              <a:gd name="T2" fmla="*/ 1752 w 1824"/>
              <a:gd name="T3" fmla="*/ 0 h 144"/>
              <a:gd name="T4" fmla="*/ 1824 w 1824"/>
              <a:gd name="T5" fmla="*/ 72 h 144"/>
              <a:gd name="T6" fmla="*/ 1752 w 1824"/>
              <a:gd name="T7" fmla="*/ 144 h 144"/>
              <a:gd name="T8" fmla="*/ 72 w 1824"/>
              <a:gd name="T9" fmla="*/ 144 h 144"/>
              <a:gd name="T10" fmla="*/ 0 w 1824"/>
              <a:gd name="T11" fmla="*/ 72 h 144"/>
              <a:gd name="T12" fmla="*/ 72 w 1824"/>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1824" h="144">
                <a:moveTo>
                  <a:pt x="72" y="0"/>
                </a:moveTo>
                <a:lnTo>
                  <a:pt x="1752" y="0"/>
                </a:lnTo>
                <a:cubicBezTo>
                  <a:pt x="1792" y="0"/>
                  <a:pt x="1824" y="33"/>
                  <a:pt x="1824" y="72"/>
                </a:cubicBezTo>
                <a:cubicBezTo>
                  <a:pt x="1824" y="112"/>
                  <a:pt x="1792" y="144"/>
                  <a:pt x="1752" y="144"/>
                </a:cubicBezTo>
                <a:lnTo>
                  <a:pt x="72" y="144"/>
                </a:lnTo>
                <a:cubicBezTo>
                  <a:pt x="33" y="144"/>
                  <a:pt x="0" y="112"/>
                  <a:pt x="0" y="72"/>
                </a:cubicBezTo>
                <a:cubicBezTo>
                  <a:pt x="0" y="33"/>
                  <a:pt x="33" y="0"/>
                  <a:pt x="72" y="0"/>
                </a:cubicBezTo>
                <a:close/>
              </a:path>
            </a:pathLst>
          </a:custGeom>
          <a:solidFill>
            <a:srgbClr val="FF0000"/>
          </a:solidFill>
          <a:ln w="1588" cap="flat">
            <a:solidFill>
              <a:srgbClr val="FF0000"/>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71" name="Rectangle 586"/>
          <p:cNvSpPr>
            <a:spLocks noChangeArrowheads="1"/>
          </p:cNvSpPr>
          <p:nvPr/>
        </p:nvSpPr>
        <p:spPr bwMode="auto">
          <a:xfrm>
            <a:off x="4388827" y="1982666"/>
            <a:ext cx="2585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USA</a:t>
            </a:r>
            <a:endParaRPr lang="es-AR" altLang="es-AR" sz="1662" dirty="0"/>
          </a:p>
        </p:txBody>
      </p:sp>
      <p:sp>
        <p:nvSpPr>
          <p:cNvPr id="1572" name="Freeform 587"/>
          <p:cNvSpPr>
            <a:spLocks noEditPoints="1"/>
          </p:cNvSpPr>
          <p:nvPr/>
        </p:nvSpPr>
        <p:spPr bwMode="auto">
          <a:xfrm>
            <a:off x="4848958" y="2072055"/>
            <a:ext cx="298938" cy="24912"/>
          </a:xfrm>
          <a:custGeom>
            <a:avLst/>
            <a:gdLst>
              <a:gd name="T0" fmla="*/ 76 w 1832"/>
              <a:gd name="T1" fmla="*/ 0 h 152"/>
              <a:gd name="T2" fmla="*/ 1140 w 1832"/>
              <a:gd name="T3" fmla="*/ 0 h 152"/>
              <a:gd name="T4" fmla="*/ 1216 w 1832"/>
              <a:gd name="T5" fmla="*/ 76 h 152"/>
              <a:gd name="T6" fmla="*/ 1140 w 1832"/>
              <a:gd name="T7" fmla="*/ 152 h 152"/>
              <a:gd name="T8" fmla="*/ 76 w 1832"/>
              <a:gd name="T9" fmla="*/ 152 h 152"/>
              <a:gd name="T10" fmla="*/ 0 w 1832"/>
              <a:gd name="T11" fmla="*/ 76 h 152"/>
              <a:gd name="T12" fmla="*/ 76 w 1832"/>
              <a:gd name="T13" fmla="*/ 0 h 152"/>
              <a:gd name="T14" fmla="*/ 1748 w 1832"/>
              <a:gd name="T15" fmla="*/ 0 h 152"/>
              <a:gd name="T16" fmla="*/ 1756 w 1832"/>
              <a:gd name="T17" fmla="*/ 0 h 152"/>
              <a:gd name="T18" fmla="*/ 1832 w 1832"/>
              <a:gd name="T19" fmla="*/ 76 h 152"/>
              <a:gd name="T20" fmla="*/ 1756 w 1832"/>
              <a:gd name="T21" fmla="*/ 152 h 152"/>
              <a:gd name="T22" fmla="*/ 1748 w 1832"/>
              <a:gd name="T23" fmla="*/ 152 h 152"/>
              <a:gd name="T24" fmla="*/ 1672 w 1832"/>
              <a:gd name="T25" fmla="*/ 76 h 152"/>
              <a:gd name="T26" fmla="*/ 1748 w 1832"/>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32" h="152">
                <a:moveTo>
                  <a:pt x="76" y="0"/>
                </a:moveTo>
                <a:lnTo>
                  <a:pt x="1140" y="0"/>
                </a:lnTo>
                <a:cubicBezTo>
                  <a:pt x="1182" y="0"/>
                  <a:pt x="1216" y="34"/>
                  <a:pt x="1216" y="76"/>
                </a:cubicBezTo>
                <a:cubicBezTo>
                  <a:pt x="1216" y="118"/>
                  <a:pt x="1182" y="152"/>
                  <a:pt x="1140" y="152"/>
                </a:cubicBezTo>
                <a:lnTo>
                  <a:pt x="76" y="152"/>
                </a:lnTo>
                <a:cubicBezTo>
                  <a:pt x="34" y="152"/>
                  <a:pt x="0" y="118"/>
                  <a:pt x="0" y="76"/>
                </a:cubicBezTo>
                <a:cubicBezTo>
                  <a:pt x="0" y="34"/>
                  <a:pt x="34" y="0"/>
                  <a:pt x="76" y="0"/>
                </a:cubicBezTo>
                <a:close/>
                <a:moveTo>
                  <a:pt x="1748" y="0"/>
                </a:moveTo>
                <a:lnTo>
                  <a:pt x="1756" y="0"/>
                </a:lnTo>
                <a:cubicBezTo>
                  <a:pt x="1798" y="0"/>
                  <a:pt x="1832" y="34"/>
                  <a:pt x="1832" y="76"/>
                </a:cubicBezTo>
                <a:cubicBezTo>
                  <a:pt x="1832" y="118"/>
                  <a:pt x="1798" y="152"/>
                  <a:pt x="1756" y="152"/>
                </a:cubicBezTo>
                <a:lnTo>
                  <a:pt x="1748" y="152"/>
                </a:lnTo>
                <a:cubicBezTo>
                  <a:pt x="1706" y="152"/>
                  <a:pt x="1672" y="118"/>
                  <a:pt x="1672" y="76"/>
                </a:cubicBezTo>
                <a:cubicBezTo>
                  <a:pt x="1672" y="34"/>
                  <a:pt x="1706" y="0"/>
                  <a:pt x="1748" y="0"/>
                </a:cubicBezTo>
                <a:close/>
              </a:path>
            </a:pathLst>
          </a:custGeom>
          <a:solidFill>
            <a:srgbClr val="7F7F7F"/>
          </a:solidFill>
          <a:ln w="0" cap="flat">
            <a:solidFill>
              <a:srgbClr val="7F7F7F"/>
            </a:solidFill>
            <a:prstDash val="solid"/>
            <a:round/>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73" name="Oval 588"/>
          <p:cNvSpPr>
            <a:spLocks noChangeArrowheads="1"/>
          </p:cNvSpPr>
          <p:nvPr/>
        </p:nvSpPr>
        <p:spPr bwMode="auto">
          <a:xfrm>
            <a:off x="4970585" y="2055935"/>
            <a:ext cx="54220" cy="55685"/>
          </a:xfrm>
          <a:prstGeom prst="ellipse">
            <a:avLst/>
          </a:prstGeom>
          <a:noFill/>
          <a:ln w="7938" cap="flat">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s-AR" sz="1662" dirty="0"/>
          </a:p>
        </p:txBody>
      </p:sp>
      <p:sp>
        <p:nvSpPr>
          <p:cNvPr id="1574" name="Rectangle 589"/>
          <p:cNvSpPr>
            <a:spLocks noChangeArrowheads="1"/>
          </p:cNvSpPr>
          <p:nvPr/>
        </p:nvSpPr>
        <p:spPr bwMode="auto">
          <a:xfrm>
            <a:off x="5165482" y="1982666"/>
            <a:ext cx="58830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Alemania</a:t>
            </a:r>
            <a:endParaRPr lang="es-AR" altLang="es-AR" sz="1662" dirty="0"/>
          </a:p>
        </p:txBody>
      </p:sp>
      <p:sp>
        <p:nvSpPr>
          <p:cNvPr id="1575" name="Freeform 590"/>
          <p:cNvSpPr>
            <a:spLocks/>
          </p:cNvSpPr>
          <p:nvPr/>
        </p:nvSpPr>
        <p:spPr bwMode="auto">
          <a:xfrm>
            <a:off x="5952393" y="2072055"/>
            <a:ext cx="297474" cy="23446"/>
          </a:xfrm>
          <a:custGeom>
            <a:avLst/>
            <a:gdLst>
              <a:gd name="T0" fmla="*/ 36 w 912"/>
              <a:gd name="T1" fmla="*/ 0 h 72"/>
              <a:gd name="T2" fmla="*/ 876 w 912"/>
              <a:gd name="T3" fmla="*/ 0 h 72"/>
              <a:gd name="T4" fmla="*/ 912 w 912"/>
              <a:gd name="T5" fmla="*/ 36 h 72"/>
              <a:gd name="T6" fmla="*/ 876 w 912"/>
              <a:gd name="T7" fmla="*/ 72 h 72"/>
              <a:gd name="T8" fmla="*/ 36 w 912"/>
              <a:gd name="T9" fmla="*/ 72 h 72"/>
              <a:gd name="T10" fmla="*/ 0 w 912"/>
              <a:gd name="T11" fmla="*/ 36 h 72"/>
              <a:gd name="T12" fmla="*/ 36 w 912"/>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912" h="72">
                <a:moveTo>
                  <a:pt x="36" y="0"/>
                </a:moveTo>
                <a:lnTo>
                  <a:pt x="876" y="0"/>
                </a:lnTo>
                <a:cubicBezTo>
                  <a:pt x="896" y="0"/>
                  <a:pt x="912" y="17"/>
                  <a:pt x="912" y="36"/>
                </a:cubicBezTo>
                <a:cubicBezTo>
                  <a:pt x="912" y="56"/>
                  <a:pt x="896" y="72"/>
                  <a:pt x="876" y="72"/>
                </a:cubicBezTo>
                <a:lnTo>
                  <a:pt x="36" y="72"/>
                </a:lnTo>
                <a:cubicBezTo>
                  <a:pt x="17" y="72"/>
                  <a:pt x="0" y="56"/>
                  <a:pt x="0" y="36"/>
                </a:cubicBezTo>
                <a:cubicBezTo>
                  <a:pt x="0" y="17"/>
                  <a:pt x="17" y="0"/>
                  <a:pt x="36" y="0"/>
                </a:cubicBezTo>
                <a:close/>
              </a:path>
            </a:pathLst>
          </a:custGeom>
          <a:solidFill>
            <a:srgbClr val="8EA5CB"/>
          </a:solidFill>
          <a:ln w="1588" cap="flat">
            <a:solidFill>
              <a:srgbClr val="8EA5CB"/>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76" name="Freeform 591"/>
          <p:cNvSpPr>
            <a:spLocks noEditPoints="1"/>
          </p:cNvSpPr>
          <p:nvPr/>
        </p:nvSpPr>
        <p:spPr bwMode="auto">
          <a:xfrm>
            <a:off x="6062297" y="2045678"/>
            <a:ext cx="74735" cy="76200"/>
          </a:xfrm>
          <a:custGeom>
            <a:avLst/>
            <a:gdLst>
              <a:gd name="T0" fmla="*/ 26 w 51"/>
              <a:gd name="T1" fmla="*/ 0 h 52"/>
              <a:gd name="T2" fmla="*/ 26 w 51"/>
              <a:gd name="T3" fmla="*/ 52 h 52"/>
              <a:gd name="T4" fmla="*/ 26 w 51"/>
              <a:gd name="T5" fmla="*/ 0 h 52"/>
              <a:gd name="T6" fmla="*/ 0 w 51"/>
              <a:gd name="T7" fmla="*/ 26 h 52"/>
              <a:gd name="T8" fmla="*/ 51 w 51"/>
              <a:gd name="T9" fmla="*/ 26 h 52"/>
              <a:gd name="T10" fmla="*/ 0 w 51"/>
              <a:gd name="T11" fmla="*/ 26 h 52"/>
            </a:gdLst>
            <a:ahLst/>
            <a:cxnLst>
              <a:cxn ang="0">
                <a:pos x="T0" y="T1"/>
              </a:cxn>
              <a:cxn ang="0">
                <a:pos x="T2" y="T3"/>
              </a:cxn>
              <a:cxn ang="0">
                <a:pos x="T4" y="T5"/>
              </a:cxn>
              <a:cxn ang="0">
                <a:pos x="T6" y="T7"/>
              </a:cxn>
              <a:cxn ang="0">
                <a:pos x="T8" y="T9"/>
              </a:cxn>
              <a:cxn ang="0">
                <a:pos x="T10" y="T11"/>
              </a:cxn>
            </a:cxnLst>
            <a:rect l="0" t="0" r="r" b="b"/>
            <a:pathLst>
              <a:path w="51" h="52">
                <a:moveTo>
                  <a:pt x="26" y="0"/>
                </a:moveTo>
                <a:lnTo>
                  <a:pt x="26" y="52"/>
                </a:lnTo>
                <a:lnTo>
                  <a:pt x="26" y="0"/>
                </a:lnTo>
                <a:close/>
                <a:moveTo>
                  <a:pt x="0" y="26"/>
                </a:moveTo>
                <a:lnTo>
                  <a:pt x="51" y="26"/>
                </a:lnTo>
                <a:lnTo>
                  <a:pt x="0" y="26"/>
                </a:lnTo>
                <a:close/>
              </a:path>
            </a:pathLst>
          </a:custGeom>
          <a:solidFill>
            <a:srgbClr val="93A9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77" name="Freeform 592"/>
          <p:cNvSpPr>
            <a:spLocks noEditPoints="1"/>
          </p:cNvSpPr>
          <p:nvPr/>
        </p:nvSpPr>
        <p:spPr bwMode="auto">
          <a:xfrm>
            <a:off x="6062297" y="2045678"/>
            <a:ext cx="74735" cy="76200"/>
          </a:xfrm>
          <a:custGeom>
            <a:avLst/>
            <a:gdLst>
              <a:gd name="T0" fmla="*/ 26 w 51"/>
              <a:gd name="T1" fmla="*/ 0 h 52"/>
              <a:gd name="T2" fmla="*/ 26 w 51"/>
              <a:gd name="T3" fmla="*/ 52 h 52"/>
              <a:gd name="T4" fmla="*/ 0 w 51"/>
              <a:gd name="T5" fmla="*/ 26 h 52"/>
              <a:gd name="T6" fmla="*/ 51 w 51"/>
              <a:gd name="T7" fmla="*/ 26 h 52"/>
            </a:gdLst>
            <a:ahLst/>
            <a:cxnLst>
              <a:cxn ang="0">
                <a:pos x="T0" y="T1"/>
              </a:cxn>
              <a:cxn ang="0">
                <a:pos x="T2" y="T3"/>
              </a:cxn>
              <a:cxn ang="0">
                <a:pos x="T4" y="T5"/>
              </a:cxn>
              <a:cxn ang="0">
                <a:pos x="T6" y="T7"/>
              </a:cxn>
            </a:cxnLst>
            <a:rect l="0" t="0" r="r" b="b"/>
            <a:pathLst>
              <a:path w="51" h="52">
                <a:moveTo>
                  <a:pt x="26" y="0"/>
                </a:moveTo>
                <a:lnTo>
                  <a:pt x="26" y="52"/>
                </a:lnTo>
                <a:moveTo>
                  <a:pt x="0" y="26"/>
                </a:moveTo>
                <a:lnTo>
                  <a:pt x="51" y="26"/>
                </a:lnTo>
              </a:path>
            </a:pathLst>
          </a:custGeom>
          <a:noFill/>
          <a:ln w="7938" cap="flat">
            <a:solidFill>
              <a:srgbClr val="8EA5C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s-AR" sz="1662" dirty="0"/>
          </a:p>
        </p:txBody>
      </p:sp>
      <p:sp>
        <p:nvSpPr>
          <p:cNvPr id="1578" name="Rectangle 593"/>
          <p:cNvSpPr>
            <a:spLocks noChangeArrowheads="1"/>
          </p:cNvSpPr>
          <p:nvPr/>
        </p:nvSpPr>
        <p:spPr bwMode="auto">
          <a:xfrm>
            <a:off x="6268916" y="1982666"/>
            <a:ext cx="30591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Italia</a:t>
            </a:r>
            <a:endParaRPr lang="es-AR" altLang="es-AR" sz="1662" dirty="0"/>
          </a:p>
        </p:txBody>
      </p:sp>
      <p:sp>
        <p:nvSpPr>
          <p:cNvPr id="1579" name="Freeform 594"/>
          <p:cNvSpPr>
            <a:spLocks/>
          </p:cNvSpPr>
          <p:nvPr/>
        </p:nvSpPr>
        <p:spPr bwMode="auto">
          <a:xfrm>
            <a:off x="6778870" y="2072055"/>
            <a:ext cx="297474" cy="23446"/>
          </a:xfrm>
          <a:custGeom>
            <a:avLst/>
            <a:gdLst>
              <a:gd name="T0" fmla="*/ 36 w 912"/>
              <a:gd name="T1" fmla="*/ 0 h 72"/>
              <a:gd name="T2" fmla="*/ 876 w 912"/>
              <a:gd name="T3" fmla="*/ 0 h 72"/>
              <a:gd name="T4" fmla="*/ 912 w 912"/>
              <a:gd name="T5" fmla="*/ 36 h 72"/>
              <a:gd name="T6" fmla="*/ 876 w 912"/>
              <a:gd name="T7" fmla="*/ 72 h 72"/>
              <a:gd name="T8" fmla="*/ 36 w 912"/>
              <a:gd name="T9" fmla="*/ 72 h 72"/>
              <a:gd name="T10" fmla="*/ 0 w 912"/>
              <a:gd name="T11" fmla="*/ 36 h 72"/>
              <a:gd name="T12" fmla="*/ 36 w 912"/>
              <a:gd name="T13" fmla="*/ 0 h 72"/>
            </a:gdLst>
            <a:ahLst/>
            <a:cxnLst>
              <a:cxn ang="0">
                <a:pos x="T0" y="T1"/>
              </a:cxn>
              <a:cxn ang="0">
                <a:pos x="T2" y="T3"/>
              </a:cxn>
              <a:cxn ang="0">
                <a:pos x="T4" y="T5"/>
              </a:cxn>
              <a:cxn ang="0">
                <a:pos x="T6" y="T7"/>
              </a:cxn>
              <a:cxn ang="0">
                <a:pos x="T8" y="T9"/>
              </a:cxn>
              <a:cxn ang="0">
                <a:pos x="T10" y="T11"/>
              </a:cxn>
              <a:cxn ang="0">
                <a:pos x="T12" y="T13"/>
              </a:cxn>
            </a:cxnLst>
            <a:rect l="0" t="0" r="r" b="b"/>
            <a:pathLst>
              <a:path w="912" h="72">
                <a:moveTo>
                  <a:pt x="36" y="0"/>
                </a:moveTo>
                <a:lnTo>
                  <a:pt x="876" y="0"/>
                </a:lnTo>
                <a:cubicBezTo>
                  <a:pt x="896" y="0"/>
                  <a:pt x="912" y="17"/>
                  <a:pt x="912" y="36"/>
                </a:cubicBezTo>
                <a:cubicBezTo>
                  <a:pt x="912" y="56"/>
                  <a:pt x="896" y="72"/>
                  <a:pt x="876" y="72"/>
                </a:cubicBezTo>
                <a:lnTo>
                  <a:pt x="36" y="72"/>
                </a:lnTo>
                <a:cubicBezTo>
                  <a:pt x="17" y="72"/>
                  <a:pt x="0" y="56"/>
                  <a:pt x="0" y="36"/>
                </a:cubicBezTo>
                <a:cubicBezTo>
                  <a:pt x="0" y="17"/>
                  <a:pt x="17" y="0"/>
                  <a:pt x="36" y="0"/>
                </a:cubicBezTo>
                <a:close/>
              </a:path>
            </a:pathLst>
          </a:custGeom>
          <a:solidFill>
            <a:srgbClr val="CE8E8D"/>
          </a:solidFill>
          <a:ln w="1588" cap="flat">
            <a:solidFill>
              <a:srgbClr val="CE8E8D"/>
            </a:solidFill>
            <a:prstDash val="solid"/>
            <a:bevel/>
            <a:headEnd/>
            <a:tailEnd/>
          </a:ln>
        </p:spPr>
        <p:txBody>
          <a:bodyPr vert="horz" wrap="square" lIns="84406" tIns="42203" rIns="84406" bIns="42203" numCol="1" anchor="t" anchorCtr="0" compatLnSpc="1">
            <a:prstTxWarp prst="textNoShape">
              <a:avLst/>
            </a:prstTxWarp>
          </a:bodyPr>
          <a:lstStyle/>
          <a:p>
            <a:endParaRPr lang="es-AR" sz="1662" dirty="0"/>
          </a:p>
        </p:txBody>
      </p:sp>
      <p:sp>
        <p:nvSpPr>
          <p:cNvPr id="1580" name="Freeform 595"/>
          <p:cNvSpPr>
            <a:spLocks noEditPoints="1"/>
          </p:cNvSpPr>
          <p:nvPr/>
        </p:nvSpPr>
        <p:spPr bwMode="auto">
          <a:xfrm>
            <a:off x="6888774" y="2045678"/>
            <a:ext cx="74735" cy="76200"/>
          </a:xfrm>
          <a:custGeom>
            <a:avLst/>
            <a:gdLst>
              <a:gd name="T0" fmla="*/ 51 w 51"/>
              <a:gd name="T1" fmla="*/ 52 h 52"/>
              <a:gd name="T2" fmla="*/ 0 w 51"/>
              <a:gd name="T3" fmla="*/ 0 h 52"/>
              <a:gd name="T4" fmla="*/ 51 w 51"/>
              <a:gd name="T5" fmla="*/ 52 h 52"/>
              <a:gd name="T6" fmla="*/ 0 w 51"/>
              <a:gd name="T7" fmla="*/ 52 h 52"/>
              <a:gd name="T8" fmla="*/ 51 w 51"/>
              <a:gd name="T9" fmla="*/ 0 h 52"/>
              <a:gd name="T10" fmla="*/ 0 w 51"/>
              <a:gd name="T11" fmla="*/ 52 h 52"/>
            </a:gdLst>
            <a:ahLst/>
            <a:cxnLst>
              <a:cxn ang="0">
                <a:pos x="T0" y="T1"/>
              </a:cxn>
              <a:cxn ang="0">
                <a:pos x="T2" y="T3"/>
              </a:cxn>
              <a:cxn ang="0">
                <a:pos x="T4" y="T5"/>
              </a:cxn>
              <a:cxn ang="0">
                <a:pos x="T6" y="T7"/>
              </a:cxn>
              <a:cxn ang="0">
                <a:pos x="T8" y="T9"/>
              </a:cxn>
              <a:cxn ang="0">
                <a:pos x="T10" y="T11"/>
              </a:cxn>
            </a:cxnLst>
            <a:rect l="0" t="0" r="r" b="b"/>
            <a:pathLst>
              <a:path w="51" h="52">
                <a:moveTo>
                  <a:pt x="51" y="52"/>
                </a:moveTo>
                <a:lnTo>
                  <a:pt x="0" y="0"/>
                </a:lnTo>
                <a:lnTo>
                  <a:pt x="51" y="52"/>
                </a:lnTo>
                <a:close/>
                <a:moveTo>
                  <a:pt x="0" y="52"/>
                </a:moveTo>
                <a:lnTo>
                  <a:pt x="51" y="0"/>
                </a:lnTo>
                <a:lnTo>
                  <a:pt x="0" y="52"/>
                </a:lnTo>
                <a:close/>
              </a:path>
            </a:pathLst>
          </a:custGeom>
          <a:solidFill>
            <a:srgbClr val="D1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4406" tIns="42203" rIns="84406" bIns="42203" numCol="1" anchor="t" anchorCtr="0" compatLnSpc="1">
            <a:prstTxWarp prst="textNoShape">
              <a:avLst/>
            </a:prstTxWarp>
          </a:bodyPr>
          <a:lstStyle/>
          <a:p>
            <a:endParaRPr lang="es-AR" sz="1662" dirty="0"/>
          </a:p>
        </p:txBody>
      </p:sp>
      <p:sp>
        <p:nvSpPr>
          <p:cNvPr id="1581" name="Freeform 596"/>
          <p:cNvSpPr>
            <a:spLocks noEditPoints="1"/>
          </p:cNvSpPr>
          <p:nvPr/>
        </p:nvSpPr>
        <p:spPr bwMode="auto">
          <a:xfrm>
            <a:off x="6888774" y="2045678"/>
            <a:ext cx="74735" cy="76200"/>
          </a:xfrm>
          <a:custGeom>
            <a:avLst/>
            <a:gdLst>
              <a:gd name="T0" fmla="*/ 51 w 51"/>
              <a:gd name="T1" fmla="*/ 52 h 52"/>
              <a:gd name="T2" fmla="*/ 0 w 51"/>
              <a:gd name="T3" fmla="*/ 0 h 52"/>
              <a:gd name="T4" fmla="*/ 0 w 51"/>
              <a:gd name="T5" fmla="*/ 52 h 52"/>
              <a:gd name="T6" fmla="*/ 51 w 51"/>
              <a:gd name="T7" fmla="*/ 0 h 52"/>
            </a:gdLst>
            <a:ahLst/>
            <a:cxnLst>
              <a:cxn ang="0">
                <a:pos x="T0" y="T1"/>
              </a:cxn>
              <a:cxn ang="0">
                <a:pos x="T2" y="T3"/>
              </a:cxn>
              <a:cxn ang="0">
                <a:pos x="T4" y="T5"/>
              </a:cxn>
              <a:cxn ang="0">
                <a:pos x="T6" y="T7"/>
              </a:cxn>
            </a:cxnLst>
            <a:rect l="0" t="0" r="r" b="b"/>
            <a:pathLst>
              <a:path w="51" h="52">
                <a:moveTo>
                  <a:pt x="51" y="52"/>
                </a:moveTo>
                <a:lnTo>
                  <a:pt x="0" y="0"/>
                </a:lnTo>
                <a:moveTo>
                  <a:pt x="0" y="52"/>
                </a:moveTo>
                <a:lnTo>
                  <a:pt x="51" y="0"/>
                </a:lnTo>
              </a:path>
            </a:pathLst>
          </a:custGeom>
          <a:noFill/>
          <a:ln w="7938" cap="flat">
            <a:solidFill>
              <a:srgbClr val="CE8E8D"/>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84406" tIns="42203" rIns="84406" bIns="42203" numCol="1" anchor="t" anchorCtr="0" compatLnSpc="1">
            <a:prstTxWarp prst="textNoShape">
              <a:avLst/>
            </a:prstTxWarp>
          </a:bodyPr>
          <a:lstStyle/>
          <a:p>
            <a:endParaRPr lang="es-AR" sz="1662" dirty="0"/>
          </a:p>
        </p:txBody>
      </p:sp>
      <p:sp>
        <p:nvSpPr>
          <p:cNvPr id="1582" name="Rectangle 597"/>
          <p:cNvSpPr>
            <a:spLocks noChangeArrowheads="1"/>
          </p:cNvSpPr>
          <p:nvPr/>
        </p:nvSpPr>
        <p:spPr bwMode="auto">
          <a:xfrm>
            <a:off x="7095394" y="1982666"/>
            <a:ext cx="36548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1200" dirty="0">
                <a:solidFill>
                  <a:srgbClr val="000000"/>
                </a:solidFill>
                <a:latin typeface="Calibri" panose="020F0502020204030204" pitchFamily="34" charset="0"/>
              </a:rPr>
              <a:t>Japón</a:t>
            </a:r>
            <a:endParaRPr lang="es-AR" altLang="es-AR" sz="1662" dirty="0"/>
          </a:p>
        </p:txBody>
      </p:sp>
      <p:pic>
        <p:nvPicPr>
          <p:cNvPr id="1622" name="Picture 59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75735" y="3698632"/>
            <a:ext cx="468923" cy="281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3" name="Picture 59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56989" y="4573466"/>
            <a:ext cx="927589" cy="592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4" name="Picture 60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075735" y="2964474"/>
            <a:ext cx="468923" cy="32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5" name="Picture 60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75735" y="3302979"/>
            <a:ext cx="468923" cy="325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6" name="Picture 60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75735" y="2615712"/>
            <a:ext cx="468923" cy="307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7" name="Picture 60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75735" y="1985597"/>
            <a:ext cx="468923" cy="468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83" name="Rectangle 604"/>
          <p:cNvSpPr>
            <a:spLocks noChangeArrowheads="1"/>
          </p:cNvSpPr>
          <p:nvPr/>
        </p:nvSpPr>
        <p:spPr bwMode="auto">
          <a:xfrm>
            <a:off x="682870" y="6244005"/>
            <a:ext cx="397545" cy="14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923" dirty="0">
                <a:solidFill>
                  <a:srgbClr val="000000"/>
                </a:solidFill>
                <a:latin typeface="Calibri" panose="020F0502020204030204" pitchFamily="34" charset="0"/>
              </a:rPr>
              <a:t>Fuente: </a:t>
            </a:r>
            <a:endParaRPr lang="es-AR" altLang="es-AR" sz="1662" dirty="0"/>
          </a:p>
        </p:txBody>
      </p:sp>
      <p:sp>
        <p:nvSpPr>
          <p:cNvPr id="1584" name="Rectangle 605"/>
          <p:cNvSpPr>
            <a:spLocks noChangeArrowheads="1"/>
          </p:cNvSpPr>
          <p:nvPr/>
        </p:nvSpPr>
        <p:spPr bwMode="auto">
          <a:xfrm>
            <a:off x="1084386" y="6244005"/>
            <a:ext cx="4251164" cy="14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923" dirty="0">
                <a:solidFill>
                  <a:srgbClr val="000000"/>
                </a:solidFill>
                <a:latin typeface="Calibri" panose="020F0502020204030204" pitchFamily="34" charset="0"/>
              </a:rPr>
              <a:t>elaboración propia en base a datos de Naciones Unidas, OCDE, Trading </a:t>
            </a:r>
            <a:r>
              <a:rPr lang="es-AR" altLang="es-AR" sz="923" dirty="0" err="1">
                <a:solidFill>
                  <a:srgbClr val="000000"/>
                </a:solidFill>
                <a:latin typeface="Calibri" panose="020F0502020204030204" pitchFamily="34" charset="0"/>
              </a:rPr>
              <a:t>Economics</a:t>
            </a:r>
            <a:r>
              <a:rPr lang="es-AR" altLang="es-AR" sz="923">
                <a:solidFill>
                  <a:srgbClr val="000000"/>
                </a:solidFill>
                <a:latin typeface="Calibri" panose="020F0502020204030204" pitchFamily="34" charset="0"/>
              </a:rPr>
              <a:t> y CEU</a:t>
            </a:r>
            <a:endParaRPr lang="es-AR" altLang="es-AR" sz="1662"/>
          </a:p>
        </p:txBody>
      </p:sp>
      <p:sp>
        <p:nvSpPr>
          <p:cNvPr id="1585" name="Rectangle 606"/>
          <p:cNvSpPr>
            <a:spLocks noChangeArrowheads="1"/>
          </p:cNvSpPr>
          <p:nvPr/>
        </p:nvSpPr>
        <p:spPr bwMode="auto">
          <a:xfrm>
            <a:off x="5383824" y="6244005"/>
            <a:ext cx="36870" cy="14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923">
                <a:solidFill>
                  <a:srgbClr val="000000"/>
                </a:solidFill>
                <a:latin typeface="Calibri" panose="020F0502020204030204" pitchFamily="34" charset="0"/>
              </a:rPr>
              <a:t>-</a:t>
            </a:r>
            <a:endParaRPr lang="es-AR" altLang="es-AR" sz="1662"/>
          </a:p>
        </p:txBody>
      </p:sp>
      <p:sp>
        <p:nvSpPr>
          <p:cNvPr id="1586" name="Rectangle 607"/>
          <p:cNvSpPr>
            <a:spLocks noChangeArrowheads="1"/>
          </p:cNvSpPr>
          <p:nvPr/>
        </p:nvSpPr>
        <p:spPr bwMode="auto">
          <a:xfrm>
            <a:off x="5420458" y="6244005"/>
            <a:ext cx="174728" cy="142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844083" fontAlgn="base">
              <a:spcBef>
                <a:spcPct val="0"/>
              </a:spcBef>
              <a:spcAft>
                <a:spcPct val="0"/>
              </a:spcAft>
            </a:pPr>
            <a:r>
              <a:rPr lang="es-AR" altLang="es-AR" sz="923">
                <a:solidFill>
                  <a:srgbClr val="000000"/>
                </a:solidFill>
                <a:latin typeface="Calibri" panose="020F0502020204030204" pitchFamily="34" charset="0"/>
              </a:rPr>
              <a:t>UIA</a:t>
            </a:r>
            <a:endParaRPr lang="es-AR" altLang="es-AR" sz="1662"/>
          </a:p>
        </p:txBody>
      </p:sp>
    </p:spTree>
    <p:extLst>
      <p:ext uri="{BB962C8B-B14F-4D97-AF65-F5344CB8AC3E}">
        <p14:creationId xmlns:p14="http://schemas.microsoft.com/office/powerpoint/2010/main" val="2483100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9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3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9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3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73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9" grpId="0" animBg="1"/>
      <p:bldP spid="1594" grpId="0" animBg="1"/>
      <p:bldP spid="1595" grpId="0" animBg="1"/>
      <p:bldP spid="1596" grpId="0" animBg="1"/>
      <p:bldP spid="1648" grpId="0" animBg="1"/>
      <p:bldP spid="1739" grpId="0" animBg="1"/>
      <p:bldP spid="1531" grpId="0"/>
      <p:bldP spid="1532" grpId="0"/>
      <p:bldP spid="1533" grpId="0"/>
      <p:bldP spid="1534" grpId="0"/>
      <p:bldP spid="1535" grpId="0"/>
      <p:bldP spid="153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209426" y="1556792"/>
            <a:ext cx="6688242" cy="4835535"/>
          </a:xfrm>
          <a:prstGeom prst="rect">
            <a:avLst/>
          </a:prstGeom>
        </p:spPr>
      </p:pic>
      <p:sp>
        <p:nvSpPr>
          <p:cNvPr id="3" name="4 Título"/>
          <p:cNvSpPr txBox="1">
            <a:spLocks/>
          </p:cNvSpPr>
          <p:nvPr/>
        </p:nvSpPr>
        <p:spPr bwMode="auto">
          <a:xfrm>
            <a:off x="-18453" y="764704"/>
            <a:ext cx="9144000" cy="649166"/>
          </a:xfrm>
          <a:prstGeom prst="rect">
            <a:avLst/>
          </a:prstGeom>
          <a:noFill/>
          <a:ln w="9525">
            <a:noFill/>
            <a:miter lim="800000"/>
            <a:headEnd/>
            <a:tailEnd/>
          </a:ln>
        </p:spPr>
        <p:txBody>
          <a:bodyPr/>
          <a:lstStyle/>
          <a:p>
            <a:pPr>
              <a:defRPr/>
            </a:pPr>
            <a:r>
              <a:rPr lang="es-ES" sz="2215" b="1" dirty="0" smtClean="0">
                <a:latin typeface="+mj-lt"/>
              </a:rPr>
              <a:t>Esta dinámica afecta estructuralmente el mercado de </a:t>
            </a:r>
            <a:r>
              <a:rPr lang="es-ES" sz="2215" b="1" dirty="0" smtClean="0">
                <a:latin typeface="+mj-lt"/>
              </a:rPr>
              <a:t>trabajo…</a:t>
            </a:r>
            <a:endParaRPr lang="es-ES" sz="2215" b="1" dirty="0">
              <a:latin typeface="+mj-lt"/>
            </a:endParaRPr>
          </a:p>
        </p:txBody>
      </p:sp>
    </p:spTree>
    <p:extLst>
      <p:ext uri="{BB962C8B-B14F-4D97-AF65-F5344CB8AC3E}">
        <p14:creationId xmlns:p14="http://schemas.microsoft.com/office/powerpoint/2010/main" val="2391664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4 Título"/>
          <p:cNvSpPr txBox="1">
            <a:spLocks/>
          </p:cNvSpPr>
          <p:nvPr/>
        </p:nvSpPr>
        <p:spPr bwMode="auto">
          <a:xfrm>
            <a:off x="0" y="764704"/>
            <a:ext cx="9144000" cy="649166"/>
          </a:xfrm>
          <a:prstGeom prst="rect">
            <a:avLst/>
          </a:prstGeom>
          <a:noFill/>
          <a:ln w="9525">
            <a:noFill/>
            <a:miter lim="800000"/>
            <a:headEnd/>
            <a:tailEnd/>
          </a:ln>
        </p:spPr>
        <p:txBody>
          <a:bodyPr/>
          <a:lstStyle/>
          <a:p>
            <a:pPr>
              <a:defRPr/>
            </a:pPr>
            <a:r>
              <a:rPr lang="es-ES" sz="2215" b="1" dirty="0" smtClean="0">
                <a:latin typeface="+mj-lt"/>
              </a:rPr>
              <a:t>…y a </a:t>
            </a:r>
            <a:r>
              <a:rPr lang="es-ES" sz="2215" b="1" dirty="0" smtClean="0">
                <a:latin typeface="+mj-lt"/>
              </a:rPr>
              <a:t>la evolución del empleo </a:t>
            </a:r>
            <a:r>
              <a:rPr lang="es-ES" sz="2215" b="1" dirty="0" smtClean="0">
                <a:latin typeface="+mj-lt"/>
              </a:rPr>
              <a:t>formal</a:t>
            </a:r>
            <a:endParaRPr lang="es-ES" sz="2215" b="1" dirty="0">
              <a:latin typeface="+mj-lt"/>
            </a:endParaRPr>
          </a:p>
        </p:txBody>
      </p:sp>
      <p:pic>
        <p:nvPicPr>
          <p:cNvPr id="2" name="Imagen 1"/>
          <p:cNvPicPr>
            <a:picLocks noChangeAspect="1"/>
          </p:cNvPicPr>
          <p:nvPr/>
        </p:nvPicPr>
        <p:blipFill>
          <a:blip r:embed="rId2"/>
          <a:stretch>
            <a:fillRect/>
          </a:stretch>
        </p:blipFill>
        <p:spPr>
          <a:xfrm>
            <a:off x="1187624" y="1413870"/>
            <a:ext cx="7290879" cy="5273351"/>
          </a:xfrm>
          <a:prstGeom prst="rect">
            <a:avLst/>
          </a:prstGeom>
        </p:spPr>
      </p:pic>
    </p:spTree>
    <p:extLst>
      <p:ext uri="{BB962C8B-B14F-4D97-AF65-F5344CB8AC3E}">
        <p14:creationId xmlns:p14="http://schemas.microsoft.com/office/powerpoint/2010/main" val="2165115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a:spLocks noChangeArrowheads="1"/>
          </p:cNvSpPr>
          <p:nvPr/>
        </p:nvSpPr>
        <p:spPr bwMode="auto">
          <a:xfrm>
            <a:off x="0" y="720498"/>
            <a:ext cx="9144000" cy="774058"/>
          </a:xfrm>
          <a:prstGeom prst="rect">
            <a:avLst/>
          </a:prstGeom>
          <a:noFill/>
          <a:ln w="9525">
            <a:noFill/>
            <a:miter lim="800000"/>
            <a:headEnd/>
            <a:tailEnd/>
          </a:ln>
        </p:spPr>
        <p:txBody>
          <a:bodyPr wrap="square">
            <a:spAutoFit/>
          </a:bodyPr>
          <a:lstStyle/>
          <a:p>
            <a:pPr eaLnBrk="0" hangingPunct="0">
              <a:defRPr/>
            </a:pPr>
            <a:r>
              <a:rPr lang="es-ES" sz="2215" b="1" dirty="0">
                <a:latin typeface="Calibri" pitchFamily="34" charset="0"/>
                <a:cs typeface="Arial" pitchFamily="34" charset="0"/>
              </a:rPr>
              <a:t>¿Qué modelo de desarrollo elegir para Argentina? La importancia de fomentar las capacidades tecnológicas nacionales</a:t>
            </a:r>
          </a:p>
        </p:txBody>
      </p:sp>
      <p:pic>
        <p:nvPicPr>
          <p:cNvPr id="2" name="Imagen 1"/>
          <p:cNvPicPr>
            <a:picLocks noChangeAspect="1"/>
          </p:cNvPicPr>
          <p:nvPr/>
        </p:nvPicPr>
        <p:blipFill rotWithShape="1">
          <a:blip r:embed="rId3" cstate="print">
            <a:extLst>
              <a:ext uri="{28A0092B-C50C-407E-A947-70E740481C1C}">
                <a14:useLocalDpi xmlns:a14="http://schemas.microsoft.com/office/drawing/2010/main" val="0"/>
              </a:ext>
            </a:extLst>
          </a:blip>
          <a:srcRect l="1961" t="2962" r="2277" b="2254"/>
          <a:stretch/>
        </p:blipFill>
        <p:spPr>
          <a:xfrm>
            <a:off x="1301306" y="1484031"/>
            <a:ext cx="6779830" cy="4875384"/>
          </a:xfrm>
          <a:prstGeom prst="rect">
            <a:avLst/>
          </a:prstGeom>
        </p:spPr>
      </p:pic>
      <p:sp>
        <p:nvSpPr>
          <p:cNvPr id="3" name="Rectángulo 2"/>
          <p:cNvSpPr/>
          <p:nvPr/>
        </p:nvSpPr>
        <p:spPr>
          <a:xfrm>
            <a:off x="1270342" y="6287164"/>
            <a:ext cx="1675459" cy="262829"/>
          </a:xfrm>
          <a:prstGeom prst="rect">
            <a:avLst/>
          </a:prstGeom>
        </p:spPr>
        <p:txBody>
          <a:bodyPr wrap="none">
            <a:spAutoFit/>
          </a:bodyPr>
          <a:lstStyle/>
          <a:p>
            <a:r>
              <a:rPr lang="es-AR" sz="1108" dirty="0"/>
              <a:t>Fuente: Schteingart, 2014</a:t>
            </a:r>
          </a:p>
        </p:txBody>
      </p:sp>
    </p:spTree>
    <p:extLst>
      <p:ext uri="{BB962C8B-B14F-4D97-AF65-F5344CB8AC3E}">
        <p14:creationId xmlns:p14="http://schemas.microsoft.com/office/powerpoint/2010/main" val="40040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0" y="793998"/>
            <a:ext cx="9144000" cy="774058"/>
          </a:xfrm>
          <a:prstGeom prst="rect">
            <a:avLst/>
          </a:prstGeom>
          <a:noFill/>
        </p:spPr>
        <p:txBody>
          <a:bodyPr wrap="square" rtlCol="0">
            <a:spAutoFit/>
          </a:bodyPr>
          <a:lstStyle/>
          <a:p>
            <a:pPr algn="just"/>
            <a:r>
              <a:rPr lang="es-AR" sz="2215" b="1" dirty="0">
                <a:latin typeface="Calibri" panose="020F0502020204030204" pitchFamily="34" charset="0"/>
              </a:rPr>
              <a:t>Países como Argentina o México han ahondado la dependencia tecnológica en el último medio siglo, al revés de lo que hicieron Corea y China…</a:t>
            </a:r>
            <a:endParaRPr lang="es-AR" sz="2585" b="1" dirty="0">
              <a:latin typeface="Calibri" panose="020F0502020204030204" pitchFamily="34" charset="0"/>
            </a:endParaRPr>
          </a:p>
        </p:txBody>
      </p:sp>
      <p:sp>
        <p:nvSpPr>
          <p:cNvPr id="7" name="6 CuadroTexto"/>
          <p:cNvSpPr txBox="1"/>
          <p:nvPr/>
        </p:nvSpPr>
        <p:spPr>
          <a:xfrm>
            <a:off x="419190" y="5950355"/>
            <a:ext cx="8372089" cy="262829"/>
          </a:xfrm>
          <a:prstGeom prst="rect">
            <a:avLst/>
          </a:prstGeom>
          <a:noFill/>
        </p:spPr>
        <p:txBody>
          <a:bodyPr wrap="square" rtlCol="0">
            <a:spAutoFit/>
          </a:bodyPr>
          <a:lstStyle/>
          <a:p>
            <a:endParaRPr lang="es-AR" sz="1108" dirty="0">
              <a:latin typeface="Calibri" panose="020F0502020204030204" pitchFamily="34" charset="0"/>
            </a:endParaRPr>
          </a:p>
        </p:txBody>
      </p:sp>
      <p:sp>
        <p:nvSpPr>
          <p:cNvPr id="8" name="7 CuadroTexto"/>
          <p:cNvSpPr txBox="1"/>
          <p:nvPr/>
        </p:nvSpPr>
        <p:spPr>
          <a:xfrm>
            <a:off x="982679" y="5965004"/>
            <a:ext cx="8372089" cy="262829"/>
          </a:xfrm>
          <a:prstGeom prst="rect">
            <a:avLst/>
          </a:prstGeom>
          <a:noFill/>
        </p:spPr>
        <p:txBody>
          <a:bodyPr wrap="square" rtlCol="0">
            <a:spAutoFit/>
          </a:bodyPr>
          <a:lstStyle/>
          <a:p>
            <a:r>
              <a:rPr lang="es-AR" sz="1108" dirty="0">
                <a:latin typeface="Calibri" panose="020F0502020204030204" pitchFamily="34" charset="0"/>
              </a:rPr>
              <a:t>Fuente: Schteingart, D. (2014), </a:t>
            </a:r>
            <a:r>
              <a:rPr lang="es-AR" sz="1108" dirty="0" err="1">
                <a:latin typeface="Calibri" panose="020F0502020204030204" pitchFamily="34" charset="0"/>
              </a:rPr>
              <a:t>op</a:t>
            </a:r>
            <a:r>
              <a:rPr lang="es-AR" sz="1108" dirty="0">
                <a:latin typeface="Calibri" panose="020F0502020204030204" pitchFamily="34" charset="0"/>
              </a:rPr>
              <a:t>. </a:t>
            </a:r>
            <a:r>
              <a:rPr lang="es-AR" sz="1108" dirty="0" err="1">
                <a:latin typeface="Calibri" panose="020F0502020204030204" pitchFamily="34" charset="0"/>
              </a:rPr>
              <a:t>cit</a:t>
            </a:r>
            <a:endParaRPr lang="es-AR" sz="1108" dirty="0">
              <a:latin typeface="Calibri" panose="020F0502020204030204" pitchFamily="34" charset="0"/>
            </a:endParaRPr>
          </a:p>
        </p:txBody>
      </p:sp>
      <p:pic>
        <p:nvPicPr>
          <p:cNvPr id="7475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997034" y="1833746"/>
            <a:ext cx="7164288" cy="409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Imagen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66145" y="2764939"/>
            <a:ext cx="329895" cy="221537"/>
          </a:xfrm>
          <a:prstGeom prst="rect">
            <a:avLst/>
          </a:prstGeom>
        </p:spPr>
      </p:pic>
      <p:pic>
        <p:nvPicPr>
          <p:cNvPr id="9" name="Imagen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4430" y="4891945"/>
            <a:ext cx="331548" cy="222646"/>
          </a:xfrm>
          <a:prstGeom prst="rect">
            <a:avLst/>
          </a:prstGeom>
        </p:spPr>
      </p:pic>
      <p:pic>
        <p:nvPicPr>
          <p:cNvPr id="4" name="Imagen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3496848"/>
            <a:ext cx="327788" cy="216391"/>
          </a:xfrm>
          <a:prstGeom prst="rect">
            <a:avLst/>
          </a:prstGeom>
        </p:spPr>
      </p:pic>
      <p:pic>
        <p:nvPicPr>
          <p:cNvPr id="10" name="Imagen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7715" y="3361240"/>
            <a:ext cx="327788" cy="216391"/>
          </a:xfrm>
          <a:prstGeom prst="rect">
            <a:avLst/>
          </a:prstGeom>
        </p:spPr>
      </p:pic>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9173" y="2801759"/>
            <a:ext cx="334579" cy="222646"/>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46181" y="4418210"/>
            <a:ext cx="332345" cy="221159"/>
          </a:xfrm>
          <a:prstGeom prst="rect">
            <a:avLst/>
          </a:prstGeom>
        </p:spPr>
      </p:pic>
      <p:pic>
        <p:nvPicPr>
          <p:cNvPr id="11" name="Imagen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71419" y="4493132"/>
            <a:ext cx="305327" cy="204392"/>
          </a:xfrm>
          <a:prstGeom prst="rect">
            <a:avLst/>
          </a:prstGeom>
        </p:spPr>
      </p:pic>
      <p:pic>
        <p:nvPicPr>
          <p:cNvPr id="16" name="Imagen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10277" y="2690507"/>
            <a:ext cx="305327" cy="204392"/>
          </a:xfrm>
          <a:prstGeom prst="rect">
            <a:avLst/>
          </a:prstGeom>
        </p:spPr>
      </p:pic>
      <p:pic>
        <p:nvPicPr>
          <p:cNvPr id="13" name="Imagen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2621" y="3894912"/>
            <a:ext cx="332345" cy="212890"/>
          </a:xfrm>
          <a:prstGeom prst="rect">
            <a:avLst/>
          </a:prstGeom>
        </p:spPr>
      </p:pic>
      <p:pic>
        <p:nvPicPr>
          <p:cNvPr id="19" name="Imagen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09090" y="4878462"/>
            <a:ext cx="332345" cy="212890"/>
          </a:xfrm>
          <a:prstGeom prst="rect">
            <a:avLst/>
          </a:prstGeom>
        </p:spPr>
      </p:pic>
      <p:pic>
        <p:nvPicPr>
          <p:cNvPr id="17" name="Imagen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7447" y="4497716"/>
            <a:ext cx="319864" cy="222720"/>
          </a:xfrm>
          <a:prstGeom prst="rect">
            <a:avLst/>
          </a:prstGeom>
        </p:spPr>
      </p:pic>
      <p:pic>
        <p:nvPicPr>
          <p:cNvPr id="21" name="Imagen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6882" y="5001570"/>
            <a:ext cx="319864" cy="222720"/>
          </a:xfrm>
          <a:prstGeom prst="rect">
            <a:avLst/>
          </a:prstGeom>
        </p:spPr>
      </p:pic>
    </p:spTree>
    <p:extLst>
      <p:ext uri="{BB962C8B-B14F-4D97-AF65-F5344CB8AC3E}">
        <p14:creationId xmlns:p14="http://schemas.microsoft.com/office/powerpoint/2010/main" val="202486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Rectángulo"/>
          <p:cNvSpPr>
            <a:spLocks noChangeArrowheads="1"/>
          </p:cNvSpPr>
          <p:nvPr/>
        </p:nvSpPr>
        <p:spPr bwMode="auto">
          <a:xfrm>
            <a:off x="0" y="770243"/>
            <a:ext cx="9014745" cy="1114921"/>
          </a:xfrm>
          <a:prstGeom prst="rect">
            <a:avLst/>
          </a:prstGeom>
          <a:noFill/>
          <a:ln w="9525">
            <a:noFill/>
            <a:miter lim="800000"/>
            <a:headEnd/>
            <a:tailEnd/>
          </a:ln>
        </p:spPr>
        <p:txBody>
          <a:bodyPr wrap="square">
            <a:spAutoFit/>
          </a:bodyPr>
          <a:lstStyle/>
          <a:p>
            <a:pPr algn="just" eaLnBrk="0" hangingPunct="0">
              <a:defRPr/>
            </a:pPr>
            <a:r>
              <a:rPr lang="es-ES" sz="2215" b="1" dirty="0" smtClean="0">
                <a:latin typeface="Calibri" pitchFamily="34" charset="0"/>
                <a:cs typeface="Arial" pitchFamily="34" charset="0"/>
              </a:rPr>
              <a:t>Argentina </a:t>
            </a:r>
            <a:r>
              <a:rPr lang="es-ES" sz="2215" b="1" dirty="0">
                <a:latin typeface="Calibri" pitchFamily="34" charset="0"/>
                <a:cs typeface="Arial" pitchFamily="34" charset="0"/>
              </a:rPr>
              <a:t>se encuentra en el “dilema de los salarios medios”.  Se requiere más y mejor política industrial para competir por factores no precio, manteniendo el poder adquisitivo. </a:t>
            </a:r>
          </a:p>
        </p:txBody>
      </p:sp>
      <p:pic>
        <p:nvPicPr>
          <p:cNvPr id="9" name="Imagen 8"/>
          <p:cNvPicPr>
            <a:picLocks noChangeAspect="1"/>
          </p:cNvPicPr>
          <p:nvPr/>
        </p:nvPicPr>
        <p:blipFill>
          <a:blip r:embed="rId3" cstate="print"/>
          <a:stretch>
            <a:fillRect/>
          </a:stretch>
        </p:blipFill>
        <p:spPr>
          <a:xfrm>
            <a:off x="1115616" y="1963495"/>
            <a:ext cx="7577457" cy="4894505"/>
          </a:xfrm>
          <a:prstGeom prst="rect">
            <a:avLst/>
          </a:prstGeom>
        </p:spPr>
      </p:pic>
    </p:spTree>
    <p:extLst>
      <p:ext uri="{BB962C8B-B14F-4D97-AF65-F5344CB8AC3E}">
        <p14:creationId xmlns:p14="http://schemas.microsoft.com/office/powerpoint/2010/main" val="17128663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476672"/>
            <a:ext cx="9144000" cy="1143000"/>
          </a:xfrm>
        </p:spPr>
        <p:txBody>
          <a:bodyPr/>
          <a:lstStyle/>
          <a:p>
            <a:pPr algn="l"/>
            <a:r>
              <a:rPr lang="es-AR" sz="2400" b="1" dirty="0"/>
              <a:t>Desarrollo industrial, entramado institucional y empleo de calidad en Argentina </a:t>
            </a:r>
            <a:endParaRPr lang="es-ES" sz="2400" dirty="0"/>
          </a:p>
        </p:txBody>
      </p:sp>
      <p:sp>
        <p:nvSpPr>
          <p:cNvPr id="3" name="Marcador de contenido 2"/>
          <p:cNvSpPr>
            <a:spLocks noGrp="1"/>
          </p:cNvSpPr>
          <p:nvPr>
            <p:ph idx="1"/>
          </p:nvPr>
        </p:nvSpPr>
        <p:spPr>
          <a:xfrm>
            <a:off x="0" y="1484784"/>
            <a:ext cx="9144000" cy="5112567"/>
          </a:xfrm>
        </p:spPr>
        <p:txBody>
          <a:bodyPr/>
          <a:lstStyle/>
          <a:p>
            <a:pPr algn="just"/>
            <a:r>
              <a:rPr lang="es-AR" sz="1800" b="1" i="1" dirty="0"/>
              <a:t>Parte I. La estructura productiva como condición sine qua non para la generación de empleo de </a:t>
            </a:r>
            <a:r>
              <a:rPr lang="es-AR" sz="1800" b="1" i="1" dirty="0" smtClean="0"/>
              <a:t>calidad</a:t>
            </a:r>
          </a:p>
          <a:p>
            <a:pPr lvl="1" algn="just"/>
            <a:r>
              <a:rPr lang="es-AR" sz="1600" dirty="0" smtClean="0"/>
              <a:t>La </a:t>
            </a:r>
            <a:r>
              <a:rPr lang="es-AR" sz="1600" dirty="0"/>
              <a:t>matriz productiva argentina: una mirada en retrospectiva para repensar la política </a:t>
            </a:r>
            <a:r>
              <a:rPr lang="es-AR" sz="1600" dirty="0" smtClean="0"/>
              <a:t>industrial</a:t>
            </a:r>
          </a:p>
          <a:p>
            <a:pPr lvl="1" algn="just"/>
            <a:r>
              <a:rPr lang="es-AR" sz="1600" dirty="0" smtClean="0"/>
              <a:t>Desarrollo </a:t>
            </a:r>
            <a:r>
              <a:rPr lang="es-AR" sz="1600" dirty="0"/>
              <a:t>industrial: entramado productivo y empleo en Argentina a la luz de las experiencias de Corea e </a:t>
            </a:r>
            <a:r>
              <a:rPr lang="es-AR" sz="1600" dirty="0" smtClean="0"/>
              <a:t>Italia</a:t>
            </a:r>
          </a:p>
          <a:p>
            <a:pPr lvl="1" algn="just"/>
            <a:r>
              <a:rPr lang="es-AR" sz="1600" dirty="0" smtClean="0"/>
              <a:t>Miradas </a:t>
            </a:r>
            <a:r>
              <a:rPr lang="es-AR" sz="1600" dirty="0"/>
              <a:t>sobre la demanda de trabajo: oportunidades y desafíos para mejorar la calidad del empleo en </a:t>
            </a:r>
            <a:r>
              <a:rPr lang="es-AR" sz="1600" dirty="0" smtClean="0"/>
              <a:t>Argentina</a:t>
            </a:r>
          </a:p>
          <a:p>
            <a:pPr lvl="1" algn="just"/>
            <a:endParaRPr lang="es-ES" sz="1600" dirty="0" smtClean="0"/>
          </a:p>
          <a:p>
            <a:pPr marL="342900" lvl="1" indent="-342900" algn="just">
              <a:buFont typeface="Arial" charset="0"/>
              <a:buChar char="•"/>
            </a:pPr>
            <a:r>
              <a:rPr lang="es-AR" sz="1800" b="1" i="1" dirty="0">
                <a:cs typeface="ＭＳ Ｐゴシック" pitchFamily="-110" charset="-128"/>
              </a:rPr>
              <a:t>Parte II. Capacidades institucionales, estructura productiva y generación de empleo</a:t>
            </a:r>
          </a:p>
          <a:p>
            <a:pPr lvl="1" algn="just"/>
            <a:r>
              <a:rPr lang="es-AR" sz="1600" dirty="0"/>
              <a:t>Instituciones para desarrollo productivo: articulación público – privado para la generación de empleo de calidad</a:t>
            </a:r>
          </a:p>
          <a:p>
            <a:pPr lvl="1" algn="just"/>
            <a:r>
              <a:rPr lang="es-AR" sz="1600" dirty="0"/>
              <a:t>Instituciones y desarrollo productivo: lecciones para Argentina a la luz de las experiencias de Corea del Sur e </a:t>
            </a:r>
            <a:r>
              <a:rPr lang="es-AR" sz="1600" dirty="0" smtClean="0"/>
              <a:t>Italia</a:t>
            </a:r>
          </a:p>
          <a:p>
            <a:pPr lvl="1" algn="just"/>
            <a:endParaRPr lang="es-AR" sz="1600" dirty="0"/>
          </a:p>
          <a:p>
            <a:pPr marL="342900" lvl="1" indent="-342900" algn="just">
              <a:buFont typeface="Arial" charset="0"/>
              <a:buChar char="•"/>
            </a:pPr>
            <a:r>
              <a:rPr lang="es-AR" sz="1800" b="1" i="1" dirty="0">
                <a:cs typeface="ＭＳ Ｐゴシック" pitchFamily="-110" charset="-128"/>
              </a:rPr>
              <a:t>Parte III. El rol de la educación técnica y las competencias laborales para el desarrollo productivo</a:t>
            </a:r>
          </a:p>
          <a:p>
            <a:pPr lvl="1" algn="just"/>
            <a:r>
              <a:rPr lang="es-AR" sz="1600" dirty="0"/>
              <a:t>La educación técnica industrial en Argentina: avances, retrocesos y desafíos</a:t>
            </a:r>
          </a:p>
          <a:p>
            <a:pPr lvl="1" algn="just"/>
            <a:r>
              <a:rPr lang="es-AR" sz="1600" dirty="0"/>
              <a:t>Formación y competencias laborales en la industria argentina: situación actual y desafíos</a:t>
            </a:r>
          </a:p>
        </p:txBody>
      </p:sp>
      <p:sp>
        <p:nvSpPr>
          <p:cNvPr id="5" name="Rectángulo redondeado 4"/>
          <p:cNvSpPr/>
          <p:nvPr/>
        </p:nvSpPr>
        <p:spPr>
          <a:xfrm>
            <a:off x="35496" y="1484784"/>
            <a:ext cx="9072000" cy="648072"/>
          </a:xfrm>
          <a:prstGeom prst="roundRect">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Rectángulo redondeado 5"/>
          <p:cNvSpPr/>
          <p:nvPr/>
        </p:nvSpPr>
        <p:spPr>
          <a:xfrm>
            <a:off x="35496" y="3717032"/>
            <a:ext cx="9072000" cy="360040"/>
          </a:xfrm>
          <a:prstGeom prst="roundRect">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Rectángulo redondeado 6"/>
          <p:cNvSpPr/>
          <p:nvPr/>
        </p:nvSpPr>
        <p:spPr>
          <a:xfrm>
            <a:off x="35496" y="5445224"/>
            <a:ext cx="9072000" cy="648072"/>
          </a:xfrm>
          <a:prstGeom prst="roundRect">
            <a:avLst/>
          </a:prstGeom>
          <a:solidFill>
            <a:schemeClr val="accent5">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026242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e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ceu</Template>
  <TotalTime>8782</TotalTime>
  <Words>2804</Words>
  <Application>Microsoft Office PowerPoint</Application>
  <PresentationFormat>Presentación en pantalla (4:3)</PresentationFormat>
  <Paragraphs>238</Paragraphs>
  <Slides>26</Slides>
  <Notes>9</Notes>
  <HiddenSlides>5</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ＭＳ Ｐゴシック</vt:lpstr>
      <vt:lpstr>Arial</vt:lpstr>
      <vt:lpstr>Calibri</vt:lpstr>
      <vt:lpstr>Times New Roman</vt:lpstr>
      <vt:lpstr>ceu</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Desarrollo industrial, entramado institucional y empleo de calidad en Argentina </vt:lpstr>
      <vt:lpstr>Presentación de PowerPoint</vt:lpstr>
      <vt:lpstr>Encadenamientos productivos industriales de Argentina en el año 1973 y 1997</vt:lpstr>
      <vt:lpstr>Encadenamientos productivos en Argentina, Corea e Italia</vt:lpstr>
      <vt:lpstr>El camino hacia el desarrollo: la importancia del entramado productivo</vt:lpstr>
      <vt:lpstr>El entramado productivo en Argentina (1997)</vt:lpstr>
      <vt:lpstr>Argentina y el cuadrante “casi” vacío</vt:lpstr>
      <vt:lpstr>El vínculo entre matriz productiva y empleo</vt:lpstr>
      <vt:lpstr>La estructura educativa del empleo en Argentina, Corea e Italia</vt:lpstr>
      <vt:lpstr>El vínculo entre matriz productiva y empleo</vt:lpstr>
      <vt:lpstr>Presentación de PowerPoint</vt:lpstr>
      <vt:lpstr>Presentación de PowerPoint</vt:lpstr>
      <vt:lpstr>Presentación de PowerPoint</vt:lpstr>
      <vt:lpstr>La estructura productiva Argentina</vt:lpstr>
      <vt:lpstr>Presentación de PowerPoint</vt:lpstr>
      <vt:lpstr>Presentación de PowerPoint</vt:lpstr>
      <vt:lpstr>El desafío: crear empleo de calidad</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Maga Brosio</dc:creator>
  <cp:lastModifiedBy>Magalí Brosio</cp:lastModifiedBy>
  <cp:revision>598</cp:revision>
  <cp:lastPrinted>2015-07-27T20:28:15Z</cp:lastPrinted>
  <dcterms:created xsi:type="dcterms:W3CDTF">2014-01-24T14:36:54Z</dcterms:created>
  <dcterms:modified xsi:type="dcterms:W3CDTF">2015-08-13T17:57:42Z</dcterms:modified>
</cp:coreProperties>
</file>