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8"/>
  </p:notesMasterIdLst>
  <p:handoutMasterIdLst>
    <p:handoutMasterId r:id="rId19"/>
  </p:handoutMasterIdLst>
  <p:sldIdLst>
    <p:sldId id="257" r:id="rId3"/>
    <p:sldId id="261" r:id="rId4"/>
    <p:sldId id="262" r:id="rId5"/>
    <p:sldId id="263" r:id="rId6"/>
    <p:sldId id="278" r:id="rId7"/>
    <p:sldId id="276" r:id="rId8"/>
    <p:sldId id="272" r:id="rId9"/>
    <p:sldId id="273" r:id="rId10"/>
    <p:sldId id="270" r:id="rId11"/>
    <p:sldId id="271" r:id="rId12"/>
    <p:sldId id="268" r:id="rId13"/>
    <p:sldId id="269" r:id="rId14"/>
    <p:sldId id="277" r:id="rId15"/>
    <p:sldId id="275" r:id="rId16"/>
    <p:sldId id="274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126929C-B44D-4DFD-8A4A-68DA6F08C387}">
          <p14:sldIdLst/>
        </p14:section>
        <p14:section name="Sección sin título" id="{6717D91C-E129-4365-8C3C-EE9E8BEB5D64}">
          <p14:sldIdLst>
            <p14:sldId id="257"/>
          </p14:sldIdLst>
        </p14:section>
        <p14:section name="Sección sin título" id="{F99483F2-95D0-41D6-A3E4-36FCDF02BAC6}">
          <p14:sldIdLst>
            <p14:sldId id="261"/>
            <p14:sldId id="262"/>
            <p14:sldId id="263"/>
            <p14:sldId id="278"/>
            <p14:sldId id="276"/>
            <p14:sldId id="272"/>
            <p14:sldId id="273"/>
            <p14:sldId id="270"/>
            <p14:sldId id="271"/>
            <p14:sldId id="268"/>
            <p14:sldId id="269"/>
            <p14:sldId id="277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39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34106417135369"/>
          <c:y val="5.0706285081561699E-2"/>
          <c:w val="0.84654533366460227"/>
          <c:h val="0.892745666378226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Hoja1!$J$66:$J$90</c:f>
              <c:strCache>
                <c:ptCount val="25"/>
                <c:pt idx="0">
                  <c:v> CABA</c:v>
                </c:pt>
                <c:pt idx="1">
                  <c:v> Chubut</c:v>
                </c:pt>
                <c:pt idx="2">
                  <c:v> Santa Cruz</c:v>
                </c:pt>
                <c:pt idx="3">
                  <c:v> Tierra del Fuego</c:v>
                </c:pt>
                <c:pt idx="4">
                  <c:v> Santa Fe</c:v>
                </c:pt>
                <c:pt idx="5">
                  <c:v> La Pampa</c:v>
                </c:pt>
                <c:pt idx="6">
                  <c:v> Río Negro</c:v>
                </c:pt>
                <c:pt idx="7">
                  <c:v> San Luis</c:v>
                </c:pt>
                <c:pt idx="8">
                  <c:v> La Rioja</c:v>
                </c:pt>
                <c:pt idx="9">
                  <c:v> Neuquén</c:v>
                </c:pt>
                <c:pt idx="10">
                  <c:v>Total</c:v>
                </c:pt>
                <c:pt idx="11">
                  <c:v> Buenos Aires</c:v>
                </c:pt>
                <c:pt idx="12">
                  <c:v> Córdoba</c:v>
                </c:pt>
                <c:pt idx="13">
                  <c:v> Entre Rios</c:v>
                </c:pt>
                <c:pt idx="14">
                  <c:v> Catamarca</c:v>
                </c:pt>
                <c:pt idx="15">
                  <c:v> Mendoza</c:v>
                </c:pt>
                <c:pt idx="16">
                  <c:v> Jujuy</c:v>
                </c:pt>
                <c:pt idx="17">
                  <c:v> San Juan</c:v>
                </c:pt>
                <c:pt idx="18">
                  <c:v> Tucuman</c:v>
                </c:pt>
                <c:pt idx="19">
                  <c:v> Salta</c:v>
                </c:pt>
                <c:pt idx="20">
                  <c:v> Misiones</c:v>
                </c:pt>
                <c:pt idx="21">
                  <c:v> Corrientes</c:v>
                </c:pt>
                <c:pt idx="22">
                  <c:v> Santiago del Estero</c:v>
                </c:pt>
                <c:pt idx="23">
                  <c:v> Chaco</c:v>
                </c:pt>
                <c:pt idx="24">
                  <c:v> Formosa</c:v>
                </c:pt>
              </c:strCache>
            </c:strRef>
          </c:cat>
          <c:val>
            <c:numRef>
              <c:f>Hoja1!$K$66:$K$90</c:f>
              <c:numCache>
                <c:formatCode>0%</c:formatCode>
                <c:ptCount val="25"/>
                <c:pt idx="0">
                  <c:v>0.15616599088989247</c:v>
                </c:pt>
                <c:pt idx="1">
                  <c:v>0.24411717638282182</c:v>
                </c:pt>
                <c:pt idx="2">
                  <c:v>0.25358161641231902</c:v>
                </c:pt>
                <c:pt idx="3">
                  <c:v>0.27927839162150025</c:v>
                </c:pt>
                <c:pt idx="4">
                  <c:v>0.68439055228704659</c:v>
                </c:pt>
                <c:pt idx="5">
                  <c:v>0.70261840358591732</c:v>
                </c:pt>
                <c:pt idx="6">
                  <c:v>0.88266213991256071</c:v>
                </c:pt>
                <c:pt idx="7">
                  <c:v>0.90867473286750422</c:v>
                </c:pt>
                <c:pt idx="8">
                  <c:v>0.93468127836650017</c:v>
                </c:pt>
                <c:pt idx="9">
                  <c:v>0.94526762622905358</c:v>
                </c:pt>
                <c:pt idx="10">
                  <c:v>0.97693743199364258</c:v>
                </c:pt>
                <c:pt idx="11">
                  <c:v>1.0364408432827066</c:v>
                </c:pt>
                <c:pt idx="12">
                  <c:v>1.0500486745141662</c:v>
                </c:pt>
                <c:pt idx="13">
                  <c:v>1.1220166861846956</c:v>
                </c:pt>
                <c:pt idx="14">
                  <c:v>1.1284393043324208</c:v>
                </c:pt>
                <c:pt idx="15">
                  <c:v>1.1554945176430231</c:v>
                </c:pt>
                <c:pt idx="16">
                  <c:v>1.1790796942370343</c:v>
                </c:pt>
                <c:pt idx="17">
                  <c:v>1.2363099985809489</c:v>
                </c:pt>
                <c:pt idx="18">
                  <c:v>1.454152030436799</c:v>
                </c:pt>
                <c:pt idx="19">
                  <c:v>1.5794804419595114</c:v>
                </c:pt>
                <c:pt idx="20">
                  <c:v>2.0372175025102921</c:v>
                </c:pt>
                <c:pt idx="21">
                  <c:v>2.3218767886388783</c:v>
                </c:pt>
                <c:pt idx="22">
                  <c:v>2.4636294941974222</c:v>
                </c:pt>
                <c:pt idx="23">
                  <c:v>2.6411108881467187</c:v>
                </c:pt>
                <c:pt idx="24">
                  <c:v>4.7537642051263678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3391360"/>
        <c:axId val="53394816"/>
      </c:barChart>
      <c:catAx>
        <c:axId val="53391360"/>
        <c:scaling>
          <c:orientation val="minMax"/>
        </c:scaling>
        <c:delete val="0"/>
        <c:axPos val="l"/>
        <c:majorTickMark val="none"/>
        <c:minorTickMark val="none"/>
        <c:tickLblPos val="nextTo"/>
        <c:crossAx val="53394816"/>
        <c:crosses val="autoZero"/>
        <c:auto val="1"/>
        <c:lblAlgn val="ctr"/>
        <c:lblOffset val="100"/>
        <c:noMultiLvlLbl val="0"/>
      </c:catAx>
      <c:valAx>
        <c:axId val="53394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3391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6536378458894E-2"/>
          <c:y val="5.6027242251450435E-2"/>
          <c:w val="0.93483380229958035"/>
          <c:h val="0.7670300414270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'1.1.G'!$B$51</c:f>
              <c:strCache>
                <c:ptCount val="1"/>
                <c:pt idx="0">
                  <c:v>IV 2003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'1.1.G'!$A$52:$A$54</c:f>
              <c:strCache>
                <c:ptCount val="3"/>
                <c:pt idx="0">
                  <c:v>Quintil 1</c:v>
                </c:pt>
                <c:pt idx="1">
                  <c:v>Quintil 3</c:v>
                </c:pt>
                <c:pt idx="2">
                  <c:v>Quintil 5</c:v>
                </c:pt>
              </c:strCache>
            </c:strRef>
          </c:cat>
          <c:val>
            <c:numRef>
              <c:f>'1.1.G'!$B$52:$B$54</c:f>
              <c:numCache>
                <c:formatCode>0.0</c:formatCode>
                <c:ptCount val="3"/>
                <c:pt idx="0">
                  <c:v>16.834532374100725</c:v>
                </c:pt>
                <c:pt idx="1">
                  <c:v>26.256767208043318</c:v>
                </c:pt>
                <c:pt idx="2">
                  <c:v>19.458290228533809</c:v>
                </c:pt>
              </c:numCache>
            </c:numRef>
          </c:val>
        </c:ser>
        <c:ser>
          <c:idx val="1"/>
          <c:order val="1"/>
          <c:tx>
            <c:strRef>
              <c:f>'1.1.G'!$C$51</c:f>
              <c:strCache>
                <c:ptCount val="1"/>
                <c:pt idx="0">
                  <c:v>IV 2013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'1.1.G'!$A$52:$A$54</c:f>
              <c:strCache>
                <c:ptCount val="3"/>
                <c:pt idx="0">
                  <c:v>Quintil 1</c:v>
                </c:pt>
                <c:pt idx="1">
                  <c:v>Quintil 3</c:v>
                </c:pt>
                <c:pt idx="2">
                  <c:v>Quintil 5</c:v>
                </c:pt>
              </c:strCache>
            </c:strRef>
          </c:cat>
          <c:val>
            <c:numRef>
              <c:f>'1.1.G'!$C$52:$C$54</c:f>
              <c:numCache>
                <c:formatCode>0.0</c:formatCode>
                <c:ptCount val="3"/>
                <c:pt idx="0">
                  <c:v>27.493415779228208</c:v>
                </c:pt>
                <c:pt idx="1">
                  <c:v>35.164502328398903</c:v>
                </c:pt>
                <c:pt idx="2">
                  <c:v>20.54615074566707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0"/>
        <c:axId val="55681408"/>
        <c:axId val="64094976"/>
      </c:barChart>
      <c:catAx>
        <c:axId val="55681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Calibri" panose="020F0502020204030204" pitchFamily="34" charset="0"/>
              </a:defRPr>
            </a:pPr>
            <a:endParaRPr lang="es-AR"/>
          </a:p>
        </c:txPr>
        <c:crossAx val="64094976"/>
        <c:crosses val="autoZero"/>
        <c:auto val="1"/>
        <c:lblAlgn val="ctr"/>
        <c:lblOffset val="100"/>
        <c:noMultiLvlLbl val="0"/>
      </c:catAx>
      <c:valAx>
        <c:axId val="6409497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crossAx val="55681408"/>
        <c:crosses val="autoZero"/>
        <c:crossBetween val="between"/>
        <c:majorUnit val="10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42665507863221203"/>
          <c:y val="0.87267669409766546"/>
          <c:w val="0.14668972737818489"/>
          <c:h val="5.8699455665702997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0.40197</cdr:x>
      <cdr:y>0.94281</cdr:y>
    </cdr:from>
    <cdr:to>
      <cdr:x>0.99664</cdr:x>
      <cdr:y>0.99785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480061" y="5272332"/>
          <a:ext cx="5148301" cy="307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900" u="none" dirty="0"/>
            <a:t>Fuente:  </a:t>
          </a:r>
          <a:r>
            <a:rPr lang="es-AR" sz="900" dirty="0" err="1"/>
            <a:t>DDEyMPPS</a:t>
          </a:r>
          <a:r>
            <a:rPr lang="es-AR" sz="900" dirty="0"/>
            <a:t> -Subsecretaría de Políticas de la </a:t>
          </a:r>
          <a:r>
            <a:rPr lang="es-AR" sz="900" dirty="0" err="1"/>
            <a:t>Seg</a:t>
          </a:r>
          <a:r>
            <a:rPr lang="es-AR" sz="900" dirty="0"/>
            <a:t>. Social </a:t>
          </a:r>
          <a:r>
            <a:rPr lang="es-AR" sz="900" baseline="0" dirty="0"/>
            <a:t>en base a datos de la DNPE (</a:t>
          </a:r>
          <a:r>
            <a:rPr lang="es-AR" sz="900" baseline="0" dirty="0" err="1"/>
            <a:t>MTEySS</a:t>
          </a:r>
          <a:r>
            <a:rPr lang="es-AR" sz="900" baseline="0" dirty="0"/>
            <a:t>)</a:t>
          </a:r>
          <a:endParaRPr lang="es-AR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0.00444</cdr:x>
      <cdr:y>0.9526</cdr:y>
    </cdr:from>
    <cdr:to>
      <cdr:x>0.71022</cdr:x>
      <cdr:y>0.99694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294" y="4858278"/>
          <a:ext cx="5769283" cy="226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900" dirty="0" smtClean="0"/>
            <a:t>Nota:  </a:t>
          </a:r>
          <a:r>
            <a:rPr lang="es-AR" sz="900" dirty="0"/>
            <a:t>Ingresos por transferencias monetarias </a:t>
          </a:r>
          <a:r>
            <a:rPr lang="es-AR" sz="900" dirty="0" smtClean="0"/>
            <a:t>de Asignaciones Familiares, Jubilaciones y pensiones</a:t>
          </a:r>
          <a:endParaRPr lang="es-AR" sz="900" dirty="0"/>
        </a:p>
      </cdr:txBody>
    </cdr:sp>
  </cdr:relSizeAnchor>
  <cdr:relSizeAnchor xmlns:cdr="http://schemas.openxmlformats.org/drawingml/2006/chartDrawing">
    <cdr:from>
      <cdr:x>0.00422</cdr:x>
      <cdr:y>0.91337</cdr:y>
    </cdr:from>
    <cdr:to>
      <cdr:x>0.36523</cdr:x>
      <cdr:y>0.95771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4506" y="4658224"/>
          <a:ext cx="2950985" cy="226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900" dirty="0"/>
            <a:t>Fuente: </a:t>
          </a:r>
          <a:r>
            <a:rPr lang="es-AR" sz="900" dirty="0" err="1"/>
            <a:t>DDEyMPPS</a:t>
          </a:r>
          <a:r>
            <a:rPr lang="es-AR" sz="900" dirty="0"/>
            <a:t>-SPSS (</a:t>
          </a:r>
          <a:r>
            <a:rPr lang="es-AR" sz="900" dirty="0" err="1"/>
            <a:t>MTEySS</a:t>
          </a:r>
          <a:r>
            <a:rPr lang="es-AR" sz="900" dirty="0"/>
            <a:t>) en base a EPH (INDEC)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5D304-87CB-40F3-AFFC-E7ED02EF2C9F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65493-8870-4231-9D29-E6490143FB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67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A824-E52B-4296-BE1A-2DD987729FE8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F1EC2-0ADA-4906-A854-D052FBB0A61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857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A1C824B-CB31-480C-A0D2-772468EB8EAA}" type="slidenum">
              <a:rPr lang="es-ES_tradnl" altLang="es-ES" sz="1200" baseline="0" smtClean="0">
                <a:solidFill>
                  <a:schemeClr val="tx1"/>
                </a:solidFill>
                <a:latin typeface="Times" charset="0"/>
              </a:rPr>
              <a:pPr/>
              <a:t>1</a:t>
            </a:fld>
            <a:endParaRPr lang="es-ES_tradnl" altLang="es-ES" sz="1200" baseline="0" smtClean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6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A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88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A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41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A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7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A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020" y="1752600"/>
            <a:ext cx="7771961" cy="167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2041" y="3886200"/>
            <a:ext cx="639992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6021" y="6248400"/>
            <a:ext cx="1904146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 baseline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3736" y="6248400"/>
            <a:ext cx="2896529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aseline="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Secretaría o dirección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325163" y="6248400"/>
            <a:ext cx="213281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aseline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1F9F90-3A16-4F89-BA5A-D25233DA680E}" type="slidenum">
              <a:rPr lang="en-US" altLang="es-AR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AR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667188"/>
      </p:ext>
    </p:extLst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349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9131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659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050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398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028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166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Fondo_Base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>
            <a:fillRect/>
          </a:stretch>
        </p:blipFill>
        <p:spPr bwMode="auto">
          <a:xfrm>
            <a:off x="-1146298" y="2276475"/>
            <a:ext cx="10472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Filigrana_Placa cierr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4" r="3403"/>
          <a:stretch>
            <a:fillRect/>
          </a:stretch>
        </p:blipFill>
        <p:spPr bwMode="auto">
          <a:xfrm>
            <a:off x="279979" y="-26988"/>
            <a:ext cx="8864021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1" y="2066925"/>
            <a:ext cx="9144000" cy="2514600"/>
          </a:xfrm>
          <a:prstGeom prst="rect">
            <a:avLst/>
          </a:prstGeom>
          <a:solidFill>
            <a:srgbClr val="01B9F3"/>
          </a:solidFill>
          <a:ln>
            <a:noFill/>
          </a:ln>
          <a:extLst/>
        </p:spPr>
        <p:txBody>
          <a:bodyPr wrap="none" anchor="ctr"/>
          <a:lstStyle>
            <a:lvl1pPr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AR" sz="2625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8864023" y="0"/>
            <a:ext cx="282910" cy="6864350"/>
          </a:xfrm>
          <a:prstGeom prst="rect">
            <a:avLst/>
          </a:prstGeom>
          <a:solidFill>
            <a:srgbClr val="01B9F3"/>
          </a:solidFill>
          <a:ln>
            <a:noFill/>
          </a:ln>
          <a:extLst/>
        </p:spPr>
        <p:txBody>
          <a:bodyPr wrap="none" anchor="ctr"/>
          <a:lstStyle>
            <a:lvl1pPr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AR" sz="18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020" y="2688704"/>
            <a:ext cx="7771961" cy="16764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481812"/>
      </p:ext>
    </p:extLst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213648"/>
      </p:ext>
    </p:extLst>
  </p:cSld>
  <p:clrMapOvr>
    <a:masterClrMapping/>
  </p:clrMapOvr>
  <p:transition spd="med" advClick="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7898072"/>
      </p:ext>
    </p:extLst>
  </p:cSld>
  <p:clrMapOvr>
    <a:masterClrMapping/>
  </p:clrMapOvr>
  <p:transition spd="med" advClick="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Fondo_Base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49" y="-847725"/>
            <a:ext cx="9176249" cy="79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>
            <a:spLocks noChangeArrowheads="1"/>
          </p:cNvSpPr>
          <p:nvPr userDrawn="1"/>
        </p:nvSpPr>
        <p:spPr bwMode="auto">
          <a:xfrm>
            <a:off x="1" y="0"/>
            <a:ext cx="9144000" cy="966788"/>
          </a:xfrm>
          <a:prstGeom prst="rect">
            <a:avLst/>
          </a:prstGeom>
          <a:solidFill>
            <a:srgbClr val="038DD6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633" baseline="30000">
              <a:solidFill>
                <a:srgbClr val="FF99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 userDrawn="1"/>
        </p:nvSpPr>
        <p:spPr bwMode="auto">
          <a:xfrm>
            <a:off x="7137246" y="6410325"/>
            <a:ext cx="18997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744" tIns="33872" rIns="67744" bIns="33872"/>
          <a:lstStyle>
            <a:lvl1pPr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E8ADEA-05A4-42D0-B4A1-E8FC35D18D71}" type="slidenum">
              <a:rPr lang="en-US" altLang="es-AR" sz="825" b="1" baseline="0" smtClean="0">
                <a:solidFill>
                  <a:srgbClr val="00B0F0"/>
                </a:solidFill>
                <a:latin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AR" sz="975" b="1" baseline="0" smtClean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931" y="-329725"/>
            <a:ext cx="8307791" cy="123107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43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632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08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14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433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7" descr="Fondo_Base_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>
            <a:fillRect/>
          </a:stretch>
        </p:blipFill>
        <p:spPr bwMode="auto">
          <a:xfrm>
            <a:off x="-1328064" y="0"/>
            <a:ext cx="10472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62" y="1268413"/>
            <a:ext cx="837735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2052" name="Rectangle 35"/>
          <p:cNvSpPr>
            <a:spLocks noGrp="1" noChangeArrowheads="1"/>
          </p:cNvSpPr>
          <p:nvPr/>
        </p:nvSpPr>
        <p:spPr bwMode="auto">
          <a:xfrm>
            <a:off x="6893914" y="6400800"/>
            <a:ext cx="1899747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ctr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F53556-14A0-4497-8BF0-5BA80ACF2E69}" type="slidenum">
              <a:rPr lang="en-US" altLang="es-AR" sz="900" b="1" baseline="0" smtClean="0">
                <a:solidFill>
                  <a:srgbClr val="404040"/>
                </a:solidFill>
                <a:latin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AR" sz="1050" b="1" baseline="0" smtClean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-1465" y="2"/>
            <a:ext cx="9145466" cy="1052513"/>
          </a:xfrm>
          <a:prstGeom prst="rect">
            <a:avLst/>
          </a:prstGeom>
          <a:solidFill>
            <a:srgbClr val="1F59B0"/>
          </a:solidFill>
          <a:ln>
            <a:noFill/>
          </a:ln>
          <a:extLst/>
        </p:spPr>
        <p:txBody>
          <a:bodyPr wrap="none" anchor="ctr"/>
          <a:lstStyle>
            <a:lvl1pPr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AR" sz="1800" smtClean="0"/>
          </a:p>
        </p:txBody>
      </p:sp>
    </p:spTree>
    <p:extLst>
      <p:ext uri="{BB962C8B-B14F-4D97-AF65-F5344CB8AC3E}">
        <p14:creationId xmlns:p14="http://schemas.microsoft.com/office/powerpoint/2010/main" val="297556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</a:defRPr>
      </a:lvl9pPr>
    </p:titleStyle>
    <p:bodyStyle>
      <a:lvl1pPr marL="89297" indent="-89297" algn="l" rtl="0" eaLnBrk="0" fontAlgn="base" hangingPunct="0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75022" indent="167879" algn="l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ＭＳ Ｐゴシック" charset="-128"/>
        </a:defRPr>
      </a:lvl2pPr>
      <a:lvl3pPr marL="308372" indent="-47625" algn="l" rtl="0" eaLnBrk="0" fontAlgn="base" hangingPunct="0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ＭＳ Ｐゴシック" charset="-128"/>
        </a:defRPr>
      </a:lvl3pPr>
      <a:lvl4pPr marL="394097" indent="634604" algn="l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ＭＳ Ｐゴシック" charset="-128"/>
        </a:defRPr>
      </a:lvl4pPr>
      <a:lvl5pPr marL="536972" indent="834629" algn="l" rtl="0" eaLnBrk="0" fontAlgn="base" hangingPunct="0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ＭＳ Ｐゴシック" charset="-128"/>
        </a:defRPr>
      </a:lvl5pPr>
      <a:lvl6pPr marL="879872" algn="l" rtl="0" eaLnBrk="0" fontAlgn="base" hangingPunct="0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  <a:ea typeface="ＭＳ Ｐゴシック" charset="-128"/>
        </a:defRPr>
      </a:lvl6pPr>
      <a:lvl7pPr marL="1222772" algn="l" rtl="0" eaLnBrk="0" fontAlgn="base" hangingPunct="0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  <a:ea typeface="ＭＳ Ｐゴシック" charset="-128"/>
        </a:defRPr>
      </a:lvl7pPr>
      <a:lvl8pPr marL="1565672" algn="l" rtl="0" eaLnBrk="0" fontAlgn="base" hangingPunct="0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  <a:ea typeface="ＭＳ Ｐゴシック" charset="-128"/>
        </a:defRPr>
      </a:lvl8pPr>
      <a:lvl9pPr marL="1908572" algn="l" rtl="0" eaLnBrk="0" fontAlgn="base" hangingPunct="0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1BE3-699E-49F2-8BCA-62F20F0B8D79}" type="datetimeFigureOut">
              <a:rPr lang="es-AR" smtClean="0"/>
              <a:t>13/08/2015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1F54-94C3-4AE1-908C-524ADF0379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31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631283" y="2628900"/>
            <a:ext cx="5255419" cy="514350"/>
          </a:xfrm>
        </p:spPr>
        <p:txBody>
          <a:bodyPr anchor="ctr">
            <a:normAutofit fontScale="62500" lnSpcReduction="20000"/>
          </a:bodyPr>
          <a:lstStyle/>
          <a:p>
            <a:pPr>
              <a:defRPr/>
            </a:pPr>
            <a:r>
              <a:rPr lang="es-AR" sz="2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Seminario de Economía Informal en Argentina</a:t>
            </a:r>
          </a:p>
          <a:p>
            <a:pPr>
              <a:defRPr/>
            </a:pPr>
            <a:r>
              <a:rPr lang="es-AR" sz="17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para la formalización laboral</a:t>
            </a: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557213" indent="-214313"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857250" indent="-171450"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200150" indent="-171450"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543050" indent="-171450"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0A5B1BF-21BA-4A0B-8FF4-56AA2E99C30B}" type="slidenum">
              <a:rPr lang="en-US" altLang="es-ES" sz="1050" baseline="0">
                <a:solidFill>
                  <a:schemeClr val="tx1"/>
                </a:solidFill>
              </a:rPr>
              <a:pPr/>
              <a:t>1</a:t>
            </a:fld>
            <a:endParaRPr lang="en-US" altLang="es-ES" sz="1050" baseline="0">
              <a:solidFill>
                <a:schemeClr val="tx1"/>
              </a:solidFill>
            </a:endParaRPr>
          </a:p>
        </p:txBody>
      </p:sp>
      <p:pic>
        <p:nvPicPr>
          <p:cNvPr id="6147" name="Picture 47" descr="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1"/>
          <a:stretch>
            <a:fillRect/>
          </a:stretch>
        </p:blipFill>
        <p:spPr bwMode="auto">
          <a:xfrm>
            <a:off x="2569371" y="1275603"/>
            <a:ext cx="5501878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6" descr="Filigrana_Placa cier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4" r="3403"/>
          <a:stretch>
            <a:fillRect/>
          </a:stretch>
        </p:blipFill>
        <p:spPr bwMode="auto">
          <a:xfrm>
            <a:off x="871540" y="328612"/>
            <a:ext cx="7199709" cy="228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4"/>
          <p:cNvSpPr>
            <a:spLocks noChangeArrowheads="1"/>
          </p:cNvSpPr>
          <p:nvPr/>
        </p:nvSpPr>
        <p:spPr bwMode="auto">
          <a:xfrm>
            <a:off x="857250" y="2000250"/>
            <a:ext cx="1197770" cy="1885950"/>
          </a:xfrm>
          <a:prstGeom prst="rect">
            <a:avLst/>
          </a:prstGeom>
          <a:solidFill>
            <a:srgbClr val="1F59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s-ES" sz="1800"/>
          </a:p>
        </p:txBody>
      </p:sp>
      <p:sp>
        <p:nvSpPr>
          <p:cNvPr id="6151" name="Rectangle 24"/>
          <p:cNvSpPr>
            <a:spLocks noChangeArrowheads="1"/>
          </p:cNvSpPr>
          <p:nvPr/>
        </p:nvSpPr>
        <p:spPr bwMode="auto">
          <a:xfrm>
            <a:off x="2069310" y="2000250"/>
            <a:ext cx="6113859" cy="1885950"/>
          </a:xfrm>
          <a:prstGeom prst="rect">
            <a:avLst/>
          </a:prstGeom>
          <a:solidFill>
            <a:srgbClr val="01B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s-ES" altLang="es-ES" sz="2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Informalidad, pobreza y protección </a:t>
            </a:r>
            <a:r>
              <a:rPr lang="es-ES" altLang="es-ES" sz="2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  <a:p>
            <a:pPr algn="ctr"/>
            <a:r>
              <a:rPr lang="es-ES_tradnl" altLang="es-ES" sz="2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Seminario sobre Economía Informal en Argentina. </a:t>
            </a:r>
            <a:endParaRPr lang="es-ES_tradnl" altLang="es-ES" sz="20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altLang="es-ES" sz="2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para la formalización laboral.</a:t>
            </a:r>
            <a:endParaRPr lang="es-ES_tradnl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 rot="-5400000">
            <a:off x="685801" y="257175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FF99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s-ES" altLang="es-ES" sz="3600" b="1" baseline="0" dirty="0">
                <a:solidFill>
                  <a:schemeClr val="bg1"/>
                </a:solidFill>
                <a:latin typeface="Arial" pitchFamily="34" charset="0"/>
              </a:rPr>
              <a:t>2015</a:t>
            </a:r>
            <a:endParaRPr lang="es-ES_tradnl" altLang="es-ES" sz="3600" b="1" baseline="0" dirty="0">
              <a:solidFill>
                <a:srgbClr val="FF6600"/>
              </a:solidFill>
              <a:latin typeface="Arial" pitchFamily="34" charset="0"/>
            </a:endParaRPr>
          </a:p>
        </p:txBody>
      </p:sp>
      <p:pic>
        <p:nvPicPr>
          <p:cNvPr id="6154" name="Imagen 13" descr="logo-pow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42" y="4999436"/>
            <a:ext cx="2532460" cy="10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5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0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932" y="209698"/>
            <a:ext cx="8307791" cy="583334"/>
          </a:xfrm>
        </p:spPr>
        <p:txBody>
          <a:bodyPr/>
          <a:lstStyle/>
          <a:p>
            <a:pPr algn="ctr"/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Trabajadores en relación de dependencia del sector privado por regiones. </a:t>
            </a:r>
            <a:b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Variación años 2003-2014. En cantidad de personas y en porcentajes.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70" y="1493639"/>
            <a:ext cx="5937128" cy="3757630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>
            <a:off x="6425798" y="2134237"/>
            <a:ext cx="205222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es-ES" sz="1200" dirty="0"/>
              <a:t>Los trabajadores en relación de dependencia del sector privado se incrementaron en 2,5 millones (+71,9%) entre 2003 y 2014.</a:t>
            </a:r>
          </a:p>
          <a:p>
            <a:pPr marL="214313" indent="-214313">
              <a:buFont typeface="Wingdings" pitchFamily="2" charset="2"/>
              <a:buChar char="Ø"/>
            </a:pPr>
            <a:endParaRPr lang="es-ES" sz="1200" dirty="0"/>
          </a:p>
          <a:p>
            <a:pPr marL="214313" indent="-214313">
              <a:buFont typeface="Wingdings" pitchFamily="2" charset="2"/>
              <a:buChar char="Ø"/>
            </a:pPr>
            <a:r>
              <a:rPr lang="es-ES" sz="1200" dirty="0"/>
              <a:t>La tasa de crecimiento de las regiones Patagónica, NEA, NOA y Cuyo estuvieron por encima de la nacional. </a:t>
            </a:r>
          </a:p>
          <a:p>
            <a:pPr marL="214313" indent="-214313">
              <a:buFont typeface="Wingdings" pitchFamily="2" charset="2"/>
              <a:buChar char="Ø"/>
            </a:pPr>
            <a:endParaRPr lang="es-AR" sz="135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44" y="5342324"/>
            <a:ext cx="6374833" cy="1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0275" y="28136"/>
            <a:ext cx="7040150" cy="676275"/>
          </a:xfrm>
        </p:spPr>
        <p:txBody>
          <a:bodyPr/>
          <a:lstStyle/>
          <a:p>
            <a:pPr algn="ctr">
              <a:defRPr/>
            </a:pPr>
            <a:r>
              <a:rPr lang="es-AR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Evolución del Impacto de los ingresos de la seguridad social en la distribución del </a:t>
            </a:r>
            <a:r>
              <a:rPr lang="es-AR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ingreso  - GINI </a:t>
            </a:r>
            <a:r>
              <a:rPr lang="es-AR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del IPCF. </a:t>
            </a: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IV </a:t>
            </a:r>
            <a:r>
              <a:rPr lang="es-A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Trim</a:t>
            </a: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2003 - IV </a:t>
            </a:r>
            <a:r>
              <a:rPr lang="es-A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Trim</a:t>
            </a: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2014. </a:t>
            </a: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Total de Aglomerados</a:t>
            </a:r>
            <a:endParaRPr lang="es-AR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57" y="1117974"/>
            <a:ext cx="7990082" cy="52220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19" y="6411486"/>
            <a:ext cx="6401355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46012" y="115526"/>
            <a:ext cx="7029450" cy="75604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Evolución del Impacto de las jubilaciones y pensiones en la distribución del ingreso. GINI del IPCF en hogares con adultos </a:t>
            </a:r>
            <a:r>
              <a:rPr lang="es-A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mayores. </a:t>
            </a: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IV </a:t>
            </a:r>
            <a:r>
              <a:rPr lang="es-A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Trim</a:t>
            </a: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. 2003 - IV </a:t>
            </a:r>
            <a:r>
              <a:rPr lang="es-A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Trim</a:t>
            </a: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es-A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2014. </a:t>
            </a: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Total Aglomerados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22" y="1055915"/>
            <a:ext cx="7861210" cy="51396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45" y="6279290"/>
            <a:ext cx="6401355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728"/>
              </p:ext>
            </p:extLst>
          </p:nvPr>
        </p:nvGraphicFramePr>
        <p:xfrm>
          <a:off x="362310" y="1199071"/>
          <a:ext cx="8174288" cy="510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83645" y="119258"/>
            <a:ext cx="8776710" cy="9361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A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lang="es-AR" sz="18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articipación de los beneficios de la Seguridad Social en el ingreso de los hogares según quintil de IPCF. </a:t>
            </a:r>
            <a:r>
              <a:rPr lang="es-ES" sz="18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IV </a:t>
            </a:r>
            <a:r>
              <a:rPr lang="es-ES" sz="18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Trim</a:t>
            </a:r>
            <a:r>
              <a:rPr lang="es-ES" sz="18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es-ES" sz="18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2003 - IV </a:t>
            </a:r>
            <a:r>
              <a:rPr lang="es-ES" sz="18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Trim</a:t>
            </a:r>
            <a:r>
              <a:rPr lang="es-ES" sz="18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2013. </a:t>
            </a:r>
            <a:r>
              <a:rPr lang="es-ES" sz="18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Total  Aglomerados </a:t>
            </a:r>
            <a:r>
              <a:rPr lang="es-ES" sz="18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(en porcentaje)</a:t>
            </a:r>
            <a:endParaRPr lang="es-AR" sz="18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" name="2 Conector recto de flecha"/>
          <p:cNvCxnSpPr/>
          <p:nvPr/>
        </p:nvCxnSpPr>
        <p:spPr bwMode="auto">
          <a:xfrm flipV="1">
            <a:off x="1483743" y="2725947"/>
            <a:ext cx="439948" cy="534838"/>
          </a:xfrm>
          <a:prstGeom prst="straightConnector1">
            <a:avLst/>
          </a:prstGeom>
          <a:solidFill>
            <a:srgbClr val="FF9933"/>
          </a:solidFill>
          <a:ln w="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7 Conector recto de flecha"/>
          <p:cNvCxnSpPr/>
          <p:nvPr/>
        </p:nvCxnSpPr>
        <p:spPr bwMode="auto">
          <a:xfrm flipV="1">
            <a:off x="1587259" y="2725947"/>
            <a:ext cx="465827" cy="767751"/>
          </a:xfrm>
          <a:prstGeom prst="straightConnector1">
            <a:avLst/>
          </a:prstGeom>
          <a:solidFill>
            <a:srgbClr val="FF9933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51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757" y="176274"/>
            <a:ext cx="8483545" cy="67601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Impacto de los beneficios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 la Seguridad Social en el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nivel de ingreso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 los hogares por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región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según quintil de ingreso per cápita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familiar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85" y="4414785"/>
            <a:ext cx="6397994" cy="201185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616075"/>
            <a:ext cx="75342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 bwMode="auto">
          <a:xfrm>
            <a:off x="7496369" y="3079632"/>
            <a:ext cx="698739" cy="750498"/>
          </a:xfrm>
          <a:prstGeom prst="ellipse">
            <a:avLst/>
          </a:prstGeom>
          <a:solidFill>
            <a:srgbClr val="FF0000">
              <a:alpha val="23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30000">
              <a:ln>
                <a:noFill/>
              </a:ln>
              <a:solidFill>
                <a:srgbClr val="FF9900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475" y="117021"/>
            <a:ext cx="7700785" cy="67601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Impacto de los beneficios de la Seguridad Social en la distribución del ingreso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 los hogares por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región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6" y="4373056"/>
            <a:ext cx="6396782" cy="201185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5" y="1633327"/>
            <a:ext cx="75342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 bwMode="auto">
          <a:xfrm>
            <a:off x="7479117" y="3079632"/>
            <a:ext cx="698739" cy="750498"/>
          </a:xfrm>
          <a:prstGeom prst="ellipse">
            <a:avLst/>
          </a:prstGeom>
          <a:solidFill>
            <a:srgbClr val="FF0000">
              <a:alpha val="23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30000">
              <a:ln>
                <a:noFill/>
              </a:ln>
              <a:solidFill>
                <a:srgbClr val="FF9900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12471" y="2134792"/>
            <a:ext cx="377309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baseline="30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84626" y="164103"/>
            <a:ext cx="664249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A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Cantidad de personas alcanzadas por el Sistema Integrado de Protección Social. Total País. Años 2003 y 2014</a:t>
            </a:r>
          </a:p>
        </p:txBody>
      </p:sp>
      <p:graphicFrame>
        <p:nvGraphicFramePr>
          <p:cNvPr id="717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29131"/>
              </p:ext>
            </p:extLst>
          </p:nvPr>
        </p:nvGraphicFramePr>
        <p:xfrm>
          <a:off x="672841" y="1393033"/>
          <a:ext cx="7795203" cy="474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5" imgW="9406943" imgH="5718544" progId="Excel.Chart.8">
                  <p:embed/>
                </p:oleObj>
              </mc:Choice>
              <mc:Fallback>
                <p:oleObj r:id="rId5" imgW="9406943" imgH="571854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41" y="1393033"/>
                        <a:ext cx="7795203" cy="474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9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12471" y="2134792"/>
            <a:ext cx="377309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baseline="30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65656" y="167607"/>
            <a:ext cx="64817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A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Porcentaje de personas alcanzadas por el Sistema Integrado de Protección Social. Total País. Años 2003 y 2014</a:t>
            </a:r>
          </a:p>
        </p:txBody>
      </p:sp>
      <p:graphicFrame>
        <p:nvGraphicFramePr>
          <p:cNvPr id="8196" name="1 Gráfico"/>
          <p:cNvGraphicFramePr>
            <a:graphicFrameLocks noGrp="1"/>
          </p:cNvGraphicFramePr>
          <p:nvPr/>
        </p:nvGraphicFramePr>
        <p:xfrm>
          <a:off x="1045369" y="1113236"/>
          <a:ext cx="7053263" cy="463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5" imgW="9400847" imgH="6175783" progId="Excel.Chart.8">
                  <p:embed/>
                </p:oleObj>
              </mc:Choice>
              <mc:Fallback>
                <p:oleObj r:id="rId5" imgW="9400847" imgH="617578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369" y="1113236"/>
                        <a:ext cx="7053263" cy="4631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1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12471" y="2134792"/>
            <a:ext cx="377309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baseline="30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243" name="1 Gráfico"/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9" y="1386022"/>
            <a:ext cx="8058087" cy="47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47156" y="192820"/>
            <a:ext cx="675084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A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Aportantes y Beneficiarios del Sistema Nacional de Seguridad Social.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A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Total país. Años 2003-2014 </a:t>
            </a:r>
          </a:p>
        </p:txBody>
      </p:sp>
    </p:spTree>
    <p:extLst>
      <p:ext uri="{BB962C8B-B14F-4D97-AF65-F5344CB8AC3E}">
        <p14:creationId xmlns:p14="http://schemas.microsoft.com/office/powerpoint/2010/main" val="494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98708" y="1703388"/>
            <a:ext cx="464529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MX" baseline="0" dirty="0">
              <a:solidFill>
                <a:schemeClr val="tx1"/>
              </a:solidFill>
            </a:endParaRPr>
          </a:p>
          <a:p>
            <a:pPr>
              <a:defRPr/>
            </a:pP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2291" name="1 Gráfico"/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8" y="1016843"/>
            <a:ext cx="8691051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0018" y="188914"/>
            <a:ext cx="8178001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7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19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Aportantes del SNSS según régimen previsional. Total país. </a:t>
            </a:r>
          </a:p>
          <a:p>
            <a:pPr algn="ctr">
              <a:defRPr sz="17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19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Años 2003-2014</a:t>
            </a:r>
          </a:p>
        </p:txBody>
      </p:sp>
    </p:spTree>
    <p:extLst>
      <p:ext uri="{BB962C8B-B14F-4D97-AF65-F5344CB8AC3E}">
        <p14:creationId xmlns:p14="http://schemas.microsoft.com/office/powerpoint/2010/main" val="35530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0662" y="115888"/>
            <a:ext cx="8523943" cy="8651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AR" sz="19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Incrementos de beneficiarios del SNSS por provincia.</a:t>
            </a:r>
          </a:p>
          <a:p>
            <a:pPr algn="ctr">
              <a:defRPr/>
            </a:pPr>
            <a:r>
              <a:rPr lang="es-AR" sz="19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2003 - 2014</a:t>
            </a:r>
            <a:endParaRPr lang="es-AR" sz="19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68111"/>
              </p:ext>
            </p:extLst>
          </p:nvPr>
        </p:nvGraphicFramePr>
        <p:xfrm>
          <a:off x="117154" y="981075"/>
          <a:ext cx="8657451" cy="559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4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596" y="209006"/>
            <a:ext cx="8082952" cy="630394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Cobertura de las prestaciones de la Seguridad Social para la población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mayor por región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2003-2014.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01" y="1706057"/>
            <a:ext cx="5645821" cy="3688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97" y="5472993"/>
            <a:ext cx="6373921" cy="205758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6036277" y="2017210"/>
            <a:ext cx="28908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es-MX" sz="1200" dirty="0"/>
              <a:t>Todas las regiones incrementaron la cobertura en prestaciones de la seguridad social. Para la población mayor, a nivel nacional la cobertura pasó del 68% al 94%.</a:t>
            </a:r>
          </a:p>
          <a:p>
            <a:pPr marL="214313" indent="-214313">
              <a:buFont typeface="Wingdings" pitchFamily="2" charset="2"/>
              <a:buChar char="Ø"/>
            </a:pPr>
            <a:endParaRPr lang="es-MX" sz="1200" dirty="0">
              <a:solidFill>
                <a:srgbClr val="FF0000"/>
              </a:solidFill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es-MX" sz="1200" dirty="0"/>
              <a:t>CABA sigue siendo la región con mayor grado de cobertura.</a:t>
            </a:r>
          </a:p>
          <a:p>
            <a:r>
              <a:rPr lang="es-MX" sz="1200" dirty="0"/>
              <a:t> 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s-MX" sz="1200" dirty="0"/>
              <a:t>Se observa un proceso de homogeneización en el grado de cobertura regional (por encima del 80%). 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2081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34145"/>
            <a:ext cx="7487728" cy="632761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Cobertura de las prestaciones de la Seguridad Social para la población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menor de 18 años por región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2003-2014.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32" y="1709706"/>
            <a:ext cx="6100652" cy="3987355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6554164" y="1762102"/>
            <a:ext cx="2214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es-MX" sz="1350" dirty="0">
                <a:solidFill>
                  <a:srgbClr val="000000"/>
                </a:solidFill>
              </a:rPr>
              <a:t>La cobertura de la población menor, a nivel nacional, pasó del 38% al 70% entre 2003 y 2014.</a:t>
            </a:r>
          </a:p>
          <a:p>
            <a:pPr marL="214313" indent="-214313">
              <a:buFont typeface="Wingdings" pitchFamily="2" charset="2"/>
              <a:buChar char="Ø"/>
            </a:pPr>
            <a:endParaRPr lang="es-MX" sz="1350" dirty="0">
              <a:solidFill>
                <a:srgbClr val="000000"/>
              </a:solidFill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es-MX" sz="1350" dirty="0">
                <a:solidFill>
                  <a:srgbClr val="000000"/>
                </a:solidFill>
              </a:rPr>
              <a:t>CABA es la de mayor cobertura con el 89%.</a:t>
            </a:r>
          </a:p>
          <a:p>
            <a:pPr marL="214313" indent="-214313">
              <a:buFont typeface="Wingdings" pitchFamily="2" charset="2"/>
              <a:buChar char="Ø"/>
            </a:pPr>
            <a:endParaRPr lang="es-MX" sz="1350" dirty="0">
              <a:solidFill>
                <a:srgbClr val="000000"/>
              </a:solidFill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es-MX" sz="1350" dirty="0">
                <a:solidFill>
                  <a:srgbClr val="000000"/>
                </a:solidFill>
              </a:rPr>
              <a:t>Para esta población, también se observa un proceso de homogeneización en el grado de cobertura regional (alrededor del 70%). </a:t>
            </a:r>
            <a:endParaRPr lang="es-AR" sz="1350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32" y="5763759"/>
            <a:ext cx="6376969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600" y="204048"/>
            <a:ext cx="8307791" cy="484480"/>
          </a:xfrm>
        </p:spPr>
        <p:txBody>
          <a:bodyPr/>
          <a:lstStyle/>
          <a:p>
            <a:pPr algn="ctr"/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Aportantes al SNSS. Serie 1974-2014. En millones de personas.</a:t>
            </a:r>
            <a:r>
              <a:rPr lang="es-ES" sz="1500" dirty="0">
                <a:solidFill>
                  <a:schemeClr val="bg1"/>
                </a:solidFill>
              </a:rPr>
              <a:t/>
            </a:r>
            <a:br>
              <a:rPr lang="es-ES" sz="1500" dirty="0">
                <a:solidFill>
                  <a:schemeClr val="bg1"/>
                </a:solidFill>
              </a:rPr>
            </a:br>
            <a:endParaRPr lang="es-AR" sz="1500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147" y="1808560"/>
            <a:ext cx="4802288" cy="3688937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>
            <a:off x="6080776" y="1867405"/>
            <a:ext cx="243027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es-ES" sz="1200" dirty="0"/>
              <a:t>En el año 2012 se observa un incremento del 85% de trabajadores registrados en la seguridad social respecto al año 2001, mientras que en los períodos previos los aumentos no superaron el 15%. </a:t>
            </a:r>
          </a:p>
          <a:p>
            <a:pPr marL="214313" indent="-214313">
              <a:buFont typeface="Wingdings" pitchFamily="2" charset="2"/>
              <a:buChar char="Ø"/>
            </a:pPr>
            <a:endParaRPr lang="es-ES" sz="1200" dirty="0"/>
          </a:p>
          <a:p>
            <a:pPr marL="214313" indent="-214313">
              <a:buFont typeface="Wingdings" pitchFamily="2" charset="2"/>
              <a:buChar char="Ø"/>
            </a:pPr>
            <a:r>
              <a:rPr lang="es-ES" sz="1200" dirty="0"/>
              <a:t>Esto significa que en el período 2002-2014 se incorporaron 4,4 millones de puestos de trabajo registrados, llegando a ser en total 9,5 millones los trabajadores registrados en el sistema de seguridad social. </a:t>
            </a:r>
          </a:p>
          <a:p>
            <a:pPr marL="214313" indent="-214313">
              <a:buFont typeface="Wingdings" pitchFamily="2" charset="2"/>
              <a:buChar char="Ø"/>
            </a:pPr>
            <a:endParaRPr lang="es-AR" sz="135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47" y="5594100"/>
            <a:ext cx="5661453" cy="1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FF99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FF99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592</Words>
  <Application>Microsoft Office PowerPoint</Application>
  <PresentationFormat>Presentación en pantalla (4:3)</PresentationFormat>
  <Paragraphs>44</Paragraphs>
  <Slides>15</Slides>
  <Notes>5</Notes>
  <HiddenSlides>5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2_Presentación en blanco</vt:lpstr>
      <vt:lpstr>Tema de Office</vt:lpstr>
      <vt:lpstr>Gráfico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Cobertura de las prestaciones de la Seguridad Social para la población mayor por región. 2003-2014. </vt:lpstr>
      <vt:lpstr>Cobertura de las prestaciones de la Seguridad Social para la población menor de 18 años por región. 2003-2014. </vt:lpstr>
      <vt:lpstr>Aportantes al SNSS. Serie 1974-2014. En millones de personas. </vt:lpstr>
      <vt:lpstr>Trabajadores en relación de dependencia del sector privado por regiones.  Variación años 2003-2014. En cantidad de personas y en porcentajes. </vt:lpstr>
      <vt:lpstr>Evolución del Impacto de los ingresos de la seguridad social en la distribución del ingreso  - GINI del IPCF. IV Trim. 2003 - IV Trim. 2014. Total de Aglomerados</vt:lpstr>
      <vt:lpstr>Presentación de PowerPoint</vt:lpstr>
      <vt:lpstr>Presentación de PowerPoint</vt:lpstr>
      <vt:lpstr>Impacto de los beneficios de la Seguridad Social en el nivel de ingreso de los hogares por región según quintil de ingreso per cápita familiar</vt:lpstr>
      <vt:lpstr>Impacto de los beneficios de la Seguridad Social en la distribución del ingreso de los hogares por región</vt:lpstr>
    </vt:vector>
  </TitlesOfParts>
  <Company>Ministerio de Trabajo, Empleo y Seguridad Social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Alvarez</dc:creator>
  <cp:lastModifiedBy>Eduardo Lepore</cp:lastModifiedBy>
  <cp:revision>19</cp:revision>
  <cp:lastPrinted>2015-08-13T16:40:52Z</cp:lastPrinted>
  <dcterms:created xsi:type="dcterms:W3CDTF">2015-08-12T18:46:57Z</dcterms:created>
  <dcterms:modified xsi:type="dcterms:W3CDTF">2015-08-13T16:47:50Z</dcterms:modified>
</cp:coreProperties>
</file>